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7" r:id="rId6"/>
    <p:sldId id="258" r:id="rId7"/>
    <p:sldId id="268" r:id="rId8"/>
    <p:sldId id="270" r:id="rId9"/>
    <p:sldId id="259" r:id="rId10"/>
    <p:sldId id="287" r:id="rId11"/>
    <p:sldId id="319" r:id="rId12"/>
    <p:sldId id="288" r:id="rId13"/>
    <p:sldId id="294" r:id="rId14"/>
    <p:sldId id="276" r:id="rId15"/>
    <p:sldId id="278" r:id="rId16"/>
    <p:sldId id="279" r:id="rId17"/>
    <p:sldId id="312" r:id="rId18"/>
    <p:sldId id="316" r:id="rId19"/>
    <p:sldId id="313" r:id="rId20"/>
    <p:sldId id="314" r:id="rId21"/>
    <p:sldId id="315" r:id="rId22"/>
    <p:sldId id="317" r:id="rId23"/>
    <p:sldId id="261" r:id="rId24"/>
    <p:sldId id="299" r:id="rId25"/>
    <p:sldId id="300" r:id="rId26"/>
    <p:sldId id="318" r:id="rId27"/>
    <p:sldId id="301" r:id="rId28"/>
    <p:sldId id="260" r:id="rId29"/>
    <p:sldId id="280" r:id="rId30"/>
    <p:sldId id="285" r:id="rId31"/>
    <p:sldId id="295" r:id="rId32"/>
    <p:sldId id="296" r:id="rId33"/>
    <p:sldId id="298" r:id="rId34"/>
    <p:sldId id="311" r:id="rId35"/>
    <p:sldId id="264" r:id="rId36"/>
    <p:sldId id="303" r:id="rId37"/>
    <p:sldId id="305" r:id="rId38"/>
    <p:sldId id="304" r:id="rId39"/>
    <p:sldId id="320" r:id="rId40"/>
    <p:sldId id="302" r:id="rId41"/>
    <p:sldId id="265" r:id="rId42"/>
    <p:sldId id="309" r:id="rId4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68284" autoAdjust="0"/>
  </p:normalViewPr>
  <p:slideViewPr>
    <p:cSldViewPr>
      <p:cViewPr>
        <p:scale>
          <a:sx n="80" d="100"/>
          <a:sy n="80" d="100"/>
        </p:scale>
        <p:origin x="-17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89141-D763-4319-8CBF-CF3526555D02}" type="doc">
      <dgm:prSet loTypeId="urn:microsoft.com/office/officeart/2005/8/layout/chevron1" loCatId="process" qsTypeId="urn:microsoft.com/office/officeart/2005/8/quickstyle/simple1" qsCatId="simple" csTypeId="urn:microsoft.com/office/officeart/2005/8/colors/accent1_2" csCatId="accent1" phldr="1"/>
      <dgm:spPr/>
    </dgm:pt>
    <dgm:pt modelId="{26FF0E7C-12C5-4822-A609-CC0BA68CA658}">
      <dgm:prSet phldrT="[Text]" custT="1"/>
      <dgm:spPr>
        <a:solidFill>
          <a:srgbClr val="002060"/>
        </a:solidFill>
      </dgm:spPr>
      <dgm:t>
        <a:bodyPr/>
        <a:lstStyle/>
        <a:p>
          <a:r>
            <a:rPr lang="en-GB" sz="2400" b="1" dirty="0" smtClean="0"/>
            <a:t>2009</a:t>
          </a:r>
          <a:endParaRPr lang="en-GB" sz="2400" b="1" dirty="0"/>
        </a:p>
      </dgm:t>
    </dgm:pt>
    <dgm:pt modelId="{12EABE1B-700C-461B-88C3-8CBF8EA8307B}" type="parTrans" cxnId="{AFDA3C61-E599-4BB6-A025-20A948CE035F}">
      <dgm:prSet/>
      <dgm:spPr/>
      <dgm:t>
        <a:bodyPr/>
        <a:lstStyle/>
        <a:p>
          <a:endParaRPr lang="en-GB"/>
        </a:p>
      </dgm:t>
    </dgm:pt>
    <dgm:pt modelId="{B247E5F5-A1E6-4DB5-A2E9-778BD13AA4D0}" type="sibTrans" cxnId="{AFDA3C61-E599-4BB6-A025-20A948CE035F}">
      <dgm:prSet/>
      <dgm:spPr/>
      <dgm:t>
        <a:bodyPr/>
        <a:lstStyle/>
        <a:p>
          <a:endParaRPr lang="en-GB"/>
        </a:p>
      </dgm:t>
    </dgm:pt>
    <dgm:pt modelId="{1B16F0F1-AD6F-4137-A6D3-D7EEEC7DFC87}">
      <dgm:prSet phldrT="[Text]" custT="1"/>
      <dgm:spPr>
        <a:solidFill>
          <a:srgbClr val="002060"/>
        </a:solidFill>
      </dgm:spPr>
      <dgm:t>
        <a:bodyPr/>
        <a:lstStyle/>
        <a:p>
          <a:r>
            <a:rPr lang="en-GB" sz="2400" b="1" smtClean="0"/>
            <a:t>2010</a:t>
          </a:r>
          <a:endParaRPr lang="en-GB" sz="2400" b="1" dirty="0"/>
        </a:p>
      </dgm:t>
    </dgm:pt>
    <dgm:pt modelId="{0D0655D2-CBDC-4D08-AEAD-26BC46F998D9}" type="parTrans" cxnId="{42FE11D3-862F-47C0-8BED-481B53032AFE}">
      <dgm:prSet/>
      <dgm:spPr/>
      <dgm:t>
        <a:bodyPr/>
        <a:lstStyle/>
        <a:p>
          <a:endParaRPr lang="en-GB"/>
        </a:p>
      </dgm:t>
    </dgm:pt>
    <dgm:pt modelId="{EC7DBB72-DB49-408F-889F-69C745FABA5D}" type="sibTrans" cxnId="{42FE11D3-862F-47C0-8BED-481B53032AFE}">
      <dgm:prSet/>
      <dgm:spPr/>
      <dgm:t>
        <a:bodyPr/>
        <a:lstStyle/>
        <a:p>
          <a:endParaRPr lang="en-GB"/>
        </a:p>
      </dgm:t>
    </dgm:pt>
    <dgm:pt modelId="{B450599B-A8ED-41E9-AF11-72E3EF0085E6}" type="pres">
      <dgm:prSet presAssocID="{BA489141-D763-4319-8CBF-CF3526555D02}" presName="Name0" presStyleCnt="0">
        <dgm:presLayoutVars>
          <dgm:dir/>
          <dgm:animLvl val="lvl"/>
          <dgm:resizeHandles val="exact"/>
        </dgm:presLayoutVars>
      </dgm:prSet>
      <dgm:spPr/>
    </dgm:pt>
    <dgm:pt modelId="{F72D10B1-5593-4E9E-AD5A-7B93A66D84A3}" type="pres">
      <dgm:prSet presAssocID="{26FF0E7C-12C5-4822-A609-CC0BA68CA658}" presName="parTxOnly" presStyleLbl="node1" presStyleIdx="0" presStyleCnt="2" custScaleX="198412" custLinFactY="-100000" custLinFactNeighborX="-57955" custLinFactNeighborY="-200000">
        <dgm:presLayoutVars>
          <dgm:chMax val="0"/>
          <dgm:chPref val="0"/>
          <dgm:bulletEnabled val="1"/>
        </dgm:presLayoutVars>
      </dgm:prSet>
      <dgm:spPr/>
      <dgm:t>
        <a:bodyPr/>
        <a:lstStyle/>
        <a:p>
          <a:endParaRPr lang="en-GB"/>
        </a:p>
      </dgm:t>
    </dgm:pt>
    <dgm:pt modelId="{11C40D81-04E2-4EDE-A4DD-1DC4B74A08D4}" type="pres">
      <dgm:prSet presAssocID="{B247E5F5-A1E6-4DB5-A2E9-778BD13AA4D0}" presName="parTxOnlySpace" presStyleCnt="0"/>
      <dgm:spPr/>
    </dgm:pt>
    <dgm:pt modelId="{DC69D5B2-AA18-45FC-8EA3-32B714E39246}" type="pres">
      <dgm:prSet presAssocID="{1B16F0F1-AD6F-4137-A6D3-D7EEEC7DFC87}" presName="parTxOnly" presStyleLbl="node1" presStyleIdx="1" presStyleCnt="2" custLinFactNeighborX="-4670">
        <dgm:presLayoutVars>
          <dgm:chMax val="0"/>
          <dgm:chPref val="0"/>
          <dgm:bulletEnabled val="1"/>
        </dgm:presLayoutVars>
      </dgm:prSet>
      <dgm:spPr/>
      <dgm:t>
        <a:bodyPr/>
        <a:lstStyle/>
        <a:p>
          <a:endParaRPr lang="en-GB"/>
        </a:p>
      </dgm:t>
    </dgm:pt>
  </dgm:ptLst>
  <dgm:cxnLst>
    <dgm:cxn modelId="{B6FACE5C-1B3E-4A85-8E54-011F934BA735}" type="presOf" srcId="{26FF0E7C-12C5-4822-A609-CC0BA68CA658}" destId="{F72D10B1-5593-4E9E-AD5A-7B93A66D84A3}" srcOrd="0" destOrd="0" presId="urn:microsoft.com/office/officeart/2005/8/layout/chevron1"/>
    <dgm:cxn modelId="{AFDA3C61-E599-4BB6-A025-20A948CE035F}" srcId="{BA489141-D763-4319-8CBF-CF3526555D02}" destId="{26FF0E7C-12C5-4822-A609-CC0BA68CA658}" srcOrd="0" destOrd="0" parTransId="{12EABE1B-700C-461B-88C3-8CBF8EA8307B}" sibTransId="{B247E5F5-A1E6-4DB5-A2E9-778BD13AA4D0}"/>
    <dgm:cxn modelId="{F9E1EBDD-CD40-46D7-8E4E-3702F7EAC787}" type="presOf" srcId="{1B16F0F1-AD6F-4137-A6D3-D7EEEC7DFC87}" destId="{DC69D5B2-AA18-45FC-8EA3-32B714E39246}" srcOrd="0" destOrd="0" presId="urn:microsoft.com/office/officeart/2005/8/layout/chevron1"/>
    <dgm:cxn modelId="{DA8589FE-E979-4055-95A8-ECB497BDADF4}" type="presOf" srcId="{BA489141-D763-4319-8CBF-CF3526555D02}" destId="{B450599B-A8ED-41E9-AF11-72E3EF0085E6}" srcOrd="0" destOrd="0" presId="urn:microsoft.com/office/officeart/2005/8/layout/chevron1"/>
    <dgm:cxn modelId="{42FE11D3-862F-47C0-8BED-481B53032AFE}" srcId="{BA489141-D763-4319-8CBF-CF3526555D02}" destId="{1B16F0F1-AD6F-4137-A6D3-D7EEEC7DFC87}" srcOrd="1" destOrd="0" parTransId="{0D0655D2-CBDC-4D08-AEAD-26BC46F998D9}" sibTransId="{EC7DBB72-DB49-408F-889F-69C745FABA5D}"/>
    <dgm:cxn modelId="{A9BD5D1B-66EE-46FA-B359-EC458816E97A}" type="presParOf" srcId="{B450599B-A8ED-41E9-AF11-72E3EF0085E6}" destId="{F72D10B1-5593-4E9E-AD5A-7B93A66D84A3}" srcOrd="0" destOrd="0" presId="urn:microsoft.com/office/officeart/2005/8/layout/chevron1"/>
    <dgm:cxn modelId="{4C70DB1F-4EF2-48C8-8D09-B042C8C45A0E}" type="presParOf" srcId="{B450599B-A8ED-41E9-AF11-72E3EF0085E6}" destId="{11C40D81-04E2-4EDE-A4DD-1DC4B74A08D4}" srcOrd="1" destOrd="0" presId="urn:microsoft.com/office/officeart/2005/8/layout/chevron1"/>
    <dgm:cxn modelId="{CCC425CC-BF91-4092-A207-CE2812676922}" type="presParOf" srcId="{B450599B-A8ED-41E9-AF11-72E3EF0085E6}" destId="{DC69D5B2-AA18-45FC-8EA3-32B714E3924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D10B1-5593-4E9E-AD5A-7B93A66D84A3}">
      <dsp:nvSpPr>
        <dsp:cNvPr id="0" name=""/>
        <dsp:cNvSpPr/>
      </dsp:nvSpPr>
      <dsp:spPr>
        <a:xfrm>
          <a:off x="0" y="0"/>
          <a:ext cx="6166259" cy="36004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b="1" kern="1200" dirty="0" smtClean="0"/>
            <a:t>2009</a:t>
          </a:r>
          <a:endParaRPr lang="en-GB" sz="2400" b="1" kern="1200" dirty="0"/>
        </a:p>
      </dsp:txBody>
      <dsp:txXfrm>
        <a:off x="180020" y="0"/>
        <a:ext cx="5806219" cy="360040"/>
      </dsp:txXfrm>
    </dsp:sp>
    <dsp:sp modelId="{DC69D5B2-AA18-45FC-8EA3-32B714E39246}">
      <dsp:nvSpPr>
        <dsp:cNvPr id="0" name=""/>
        <dsp:cNvSpPr/>
      </dsp:nvSpPr>
      <dsp:spPr>
        <a:xfrm>
          <a:off x="5841567" y="0"/>
          <a:ext cx="3107805" cy="36004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b="1" kern="1200" smtClean="0"/>
            <a:t>2010</a:t>
          </a:r>
          <a:endParaRPr lang="en-GB" sz="2400" b="1" kern="1200" dirty="0"/>
        </a:p>
      </dsp:txBody>
      <dsp:txXfrm>
        <a:off x="6021587" y="0"/>
        <a:ext cx="2747765" cy="3600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890E29D1-F392-4A08-A822-F47B35D2A736}" type="datetimeFigureOut">
              <a:rPr lang="en-GB" smtClean="0"/>
              <a:pPr/>
              <a:t>18/04/2011</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42513ADA-3C39-49A5-B451-056F91936370}" type="slidenum">
              <a:rPr lang="en-GB" smtClean="0"/>
              <a:pPr/>
              <a:t>‹#›</a:t>
            </a:fld>
            <a:endParaRPr lang="en-GB"/>
          </a:p>
        </p:txBody>
      </p:sp>
    </p:spTree>
    <p:extLst>
      <p:ext uri="{BB962C8B-B14F-4D97-AF65-F5344CB8AC3E}">
        <p14:creationId xmlns:p14="http://schemas.microsoft.com/office/powerpoint/2010/main" val="302752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513ADA-3C39-49A5-B451-056F91936370}" type="slidenum">
              <a:rPr lang="en-GB" smtClean="0"/>
              <a:pPr/>
              <a:t>1</a:t>
            </a:fld>
            <a:endParaRPr lang="en-GB"/>
          </a:p>
        </p:txBody>
      </p:sp>
    </p:spTree>
    <p:extLst>
      <p:ext uri="{BB962C8B-B14F-4D97-AF65-F5344CB8AC3E}">
        <p14:creationId xmlns:p14="http://schemas.microsoft.com/office/powerpoint/2010/main" val="379626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 link, commit, and get</a:t>
            </a:r>
          </a:p>
          <a:p>
            <a:r>
              <a:rPr lang="en-GB" dirty="0" smtClean="0"/>
              <a:t>Didn’t worry about polish, conflicts, history, etc.</a:t>
            </a:r>
          </a:p>
          <a:p>
            <a:r>
              <a:rPr lang="en-GB" dirty="0" smtClean="0"/>
              <a:t>Anything that had</a:t>
            </a:r>
            <a:r>
              <a:rPr lang="en-GB" baseline="0" dirty="0" smtClean="0"/>
              <a:t> a workaround was ignored</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10</a:t>
            </a:fld>
            <a:endParaRPr lang="en-GB"/>
          </a:p>
        </p:txBody>
      </p:sp>
    </p:spTree>
    <p:extLst>
      <p:ext uri="{BB962C8B-B14F-4D97-AF65-F5344CB8AC3E}">
        <p14:creationId xmlns:p14="http://schemas.microsoft.com/office/powerpoint/2010/main" val="147789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Build features incrementally and wait for positive evidence that the ‘gold standard’ solution was necessary</a:t>
            </a:r>
          </a:p>
          <a:p>
            <a:pPr marL="228600" marR="0" lvl="1"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smtClean="0"/>
              <a:t>Change priorities when we had better understanding of what users needed</a:t>
            </a:r>
          </a:p>
          <a:p>
            <a:pPr marL="228600" marR="0" lvl="1"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smtClean="0"/>
              <a:t>Easier to define and estimate stories</a:t>
            </a:r>
          </a:p>
          <a:p>
            <a:pPr marL="228600" marR="0" lvl="1" indent="-228600" algn="l" defTabSz="914400" rtl="0" eaLnBrk="1" fontAlgn="auto" latinLnBrk="0" hangingPunct="1">
              <a:lnSpc>
                <a:spcPct val="100000"/>
              </a:lnSpc>
              <a:spcBef>
                <a:spcPts val="0"/>
              </a:spcBef>
              <a:spcAft>
                <a:spcPts val="0"/>
              </a:spcAft>
              <a:buClrTx/>
              <a:buSzTx/>
              <a:buFontTx/>
              <a:buAutoNum type="arabicPeriod" startAt="4"/>
              <a:tabLst/>
              <a:defRPr/>
            </a:pPr>
            <a:r>
              <a:rPr lang="en-GB" dirty="0" smtClean="0"/>
              <a:t>Focus better during development</a:t>
            </a:r>
          </a:p>
          <a:p>
            <a:pPr marL="228600" marR="0" lvl="1" indent="-228600" algn="l" defTabSz="914400" rtl="0" eaLnBrk="1" fontAlgn="auto" latinLnBrk="0" hangingPunct="1">
              <a:lnSpc>
                <a:spcPct val="100000"/>
              </a:lnSpc>
              <a:spcBef>
                <a:spcPts val="0"/>
              </a:spcBef>
              <a:spcAft>
                <a:spcPts val="0"/>
              </a:spcAft>
              <a:buClrTx/>
              <a:buSzTx/>
              <a:buFontTx/>
              <a:buAutoNum type="arabicPeriod" startAt="4"/>
              <a:tabLst/>
              <a:defRPr/>
            </a:pPr>
            <a:endParaRPr lang="en-GB" dirty="0" smtClean="0"/>
          </a:p>
          <a:p>
            <a:pPr marL="228600" indent="-228600">
              <a:buAutoNum type="arabicPeriod"/>
            </a:pPr>
            <a:endParaRPr lang="en-GB" dirty="0" smtClean="0"/>
          </a:p>
          <a:p>
            <a:r>
              <a:rPr lang="en-GB" b="1" dirty="0" smtClean="0"/>
              <a:t>BUT: </a:t>
            </a:r>
          </a:p>
          <a:p>
            <a:pPr marL="171450" indent="-171450">
              <a:buFontTx/>
              <a:buChar char="-"/>
            </a:pPr>
            <a:r>
              <a:rPr lang="en-GB" b="1" dirty="0" smtClean="0"/>
              <a:t>did introduce dependencies between stories, which was difficult </a:t>
            </a:r>
          </a:p>
          <a:p>
            <a:pPr marL="171450" indent="-171450">
              <a:buFontTx/>
              <a:buChar char="-"/>
            </a:pPr>
            <a:r>
              <a:rPr lang="en-GB" b="1" dirty="0" smtClean="0"/>
              <a:t>Lots of stories to manage</a:t>
            </a:r>
          </a:p>
          <a:p>
            <a:pPr marL="171450" indent="-171450">
              <a:buFontTx/>
              <a:buChar char="-"/>
            </a:pPr>
            <a:endParaRPr lang="en-GB" dirty="0" smtClean="0"/>
          </a:p>
          <a:p>
            <a:pPr marL="171450" indent="-171450">
              <a:buFontTx/>
              <a:buChar char="-"/>
            </a:pPr>
            <a:r>
              <a:rPr lang="en-GB" dirty="0" smtClean="0"/>
              <a:t>Started w/ 8 epics (Add/Link/Commit/Get/Notify/Revert/History/Get </a:t>
            </a:r>
            <a:r>
              <a:rPr lang="en-GB" smtClean="0"/>
              <a:t>Previous Version)</a:t>
            </a:r>
            <a:endParaRPr lang="en-GB" dirty="0" smtClean="0"/>
          </a:p>
          <a:p>
            <a:pPr marL="171450" indent="-171450">
              <a:buFontTx/>
              <a:buChar char="-"/>
            </a:pPr>
            <a:r>
              <a:rPr lang="en-GB" dirty="0" smtClean="0"/>
              <a:t>130 stories all together just for v1 (&gt;</a:t>
            </a:r>
            <a:r>
              <a:rPr lang="en-GB" baseline="0" dirty="0" smtClean="0"/>
              <a:t> 700 all together)</a:t>
            </a:r>
            <a:endParaRPr lang="en-GB" dirty="0" smtClean="0"/>
          </a:p>
          <a:p>
            <a:pPr marL="171450" indent="-171450">
              <a:buFontTx/>
              <a:buChar char="-"/>
            </a:pPr>
            <a:r>
              <a:rPr lang="en-GB" dirty="0" smtClean="0"/>
              <a:t>Average – few team days per story</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11</a:t>
            </a:fld>
            <a:endParaRPr lang="en-GB"/>
          </a:p>
        </p:txBody>
      </p:sp>
    </p:spTree>
    <p:extLst>
      <p:ext uri="{BB962C8B-B14F-4D97-AF65-F5344CB8AC3E}">
        <p14:creationId xmlns:p14="http://schemas.microsoft.com/office/powerpoint/2010/main" val="190308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Visio mock-up by Dom; Original UI design</a:t>
            </a:r>
          </a:p>
          <a:p>
            <a:endParaRPr lang="en-GB" dirty="0" smtClean="0"/>
          </a:p>
          <a:p>
            <a:r>
              <a:rPr lang="en-GB" dirty="0" smtClean="0"/>
              <a:t>End to end workflow: basic link, commit, and get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12</a:t>
            </a:fld>
            <a:endParaRPr lang="en-GB"/>
          </a:p>
        </p:txBody>
      </p:sp>
    </p:spTree>
    <p:extLst>
      <p:ext uri="{BB962C8B-B14F-4D97-AF65-F5344CB8AC3E}">
        <p14:creationId xmlns:p14="http://schemas.microsoft.com/office/powerpoint/2010/main" val="385250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Dropped 18/39 points that weren’t needed (&gt;25% saving!)</a:t>
            </a:r>
          </a:p>
          <a:p>
            <a:r>
              <a:rPr lang="en-GB" dirty="0" smtClean="0"/>
              <a:t>Had functional</a:t>
            </a:r>
            <a:r>
              <a:rPr lang="en-GB" baseline="0" dirty="0" smtClean="0"/>
              <a:t> SVN-only version in sprint 4 with ~20% of total effort</a:t>
            </a:r>
          </a:p>
          <a:p>
            <a:r>
              <a:rPr lang="en-GB" baseline="0" dirty="0" smtClean="0"/>
              <a:t>“Install local </a:t>
            </a:r>
            <a:r>
              <a:rPr lang="en-GB" baseline="0" dirty="0" err="1" smtClean="0"/>
              <a:t>eval</a:t>
            </a:r>
            <a:r>
              <a:rPr lang="en-GB" baseline="0" dirty="0" smtClean="0"/>
              <a:t> repository” estimate is Mark’s guess</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13</a:t>
            </a:fld>
            <a:endParaRPr lang="en-GB"/>
          </a:p>
        </p:txBody>
      </p:sp>
    </p:spTree>
    <p:extLst>
      <p:ext uri="{BB962C8B-B14F-4D97-AF65-F5344CB8AC3E}">
        <p14:creationId xmlns:p14="http://schemas.microsoft.com/office/powerpoint/2010/main" val="427116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Hardwired credentials</a:t>
            </a:r>
            <a:r>
              <a:rPr lang="en-GB" b="1" baseline="0" dirty="0" smtClean="0"/>
              <a:t> </a:t>
            </a:r>
            <a:r>
              <a:rPr lang="en-GB" baseline="0" dirty="0" smtClean="0"/>
              <a:t>– will only work with our test repository</a:t>
            </a:r>
          </a:p>
          <a:p>
            <a:r>
              <a:rPr lang="en-GB" baseline="0" dirty="0" smtClean="0"/>
              <a:t>Only story needed for UX sessions</a:t>
            </a:r>
          </a:p>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14</a:t>
            </a:fld>
            <a:endParaRPr lang="en-GB"/>
          </a:p>
        </p:txBody>
      </p:sp>
    </p:spTree>
    <p:extLst>
      <p:ext uri="{BB962C8B-B14F-4D97-AF65-F5344CB8AC3E}">
        <p14:creationId xmlns:p14="http://schemas.microsoft.com/office/powerpoint/2010/main" val="105450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Hardwired credentials</a:t>
            </a:r>
            <a:r>
              <a:rPr lang="en-GB" baseline="0" dirty="0" smtClean="0"/>
              <a:t> – will only work with our test repository</a:t>
            </a:r>
          </a:p>
          <a:p>
            <a:r>
              <a:rPr lang="en-GB" baseline="0" dirty="0" smtClean="0"/>
              <a:t>Story we added; more like an annoying bug</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15</a:t>
            </a:fld>
            <a:endParaRPr lang="en-GB"/>
          </a:p>
        </p:txBody>
      </p:sp>
    </p:spTree>
    <p:extLst>
      <p:ext uri="{BB962C8B-B14F-4D97-AF65-F5344CB8AC3E}">
        <p14:creationId xmlns:p14="http://schemas.microsoft.com/office/powerpoint/2010/main" val="105450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Credentials needed for first EA (only supported SVN)</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16</a:t>
            </a:fld>
            <a:endParaRPr lang="en-GB"/>
          </a:p>
        </p:txBody>
      </p:sp>
    </p:spTree>
    <p:extLst>
      <p:ext uri="{BB962C8B-B14F-4D97-AF65-F5344CB8AC3E}">
        <p14:creationId xmlns:p14="http://schemas.microsoft.com/office/powerpoint/2010/main" val="297753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added TFS</a:t>
            </a:r>
            <a:r>
              <a:rPr lang="en-GB" baseline="0" dirty="0" smtClean="0"/>
              <a:t> support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17</a:t>
            </a:fld>
            <a:endParaRPr lang="en-GB"/>
          </a:p>
        </p:txBody>
      </p:sp>
    </p:spTree>
    <p:extLst>
      <p:ext uri="{BB962C8B-B14F-4D97-AF65-F5344CB8AC3E}">
        <p14:creationId xmlns:p14="http://schemas.microsoft.com/office/powerpoint/2010/main" val="115089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Little extra nice</a:t>
            </a:r>
            <a:r>
              <a:rPr lang="en-GB" baseline="0" dirty="0" smtClean="0"/>
              <a:t> to haves (mostly for our internal team (</a:t>
            </a:r>
            <a:r>
              <a:rPr lang="en-GB" baseline="0" dirty="0" err="1" smtClean="0"/>
              <a:t>devs</a:t>
            </a:r>
            <a:r>
              <a:rPr lang="en-GB" baseline="0" dirty="0" smtClean="0"/>
              <a:t>/tests))</a:t>
            </a:r>
          </a:p>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18</a:t>
            </a:fld>
            <a:endParaRPr lang="en-GB"/>
          </a:p>
        </p:txBody>
      </p:sp>
    </p:spTree>
    <p:extLst>
      <p:ext uri="{BB962C8B-B14F-4D97-AF65-F5344CB8AC3E}">
        <p14:creationId xmlns:p14="http://schemas.microsoft.com/office/powerpoint/2010/main" val="391431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&gt;20 in uservoice feedback</a:t>
            </a:r>
          </a:p>
          <a:p>
            <a:r>
              <a:rPr lang="en-GB" dirty="0" smtClean="0"/>
              <a:t>Only a one-off operation</a:t>
            </a:r>
          </a:p>
          <a:p>
            <a:r>
              <a:rPr lang="en-GB" dirty="0" smtClean="0"/>
              <a:t>Not</a:t>
            </a:r>
            <a:r>
              <a:rPr lang="en-GB" baseline="0" dirty="0" smtClean="0"/>
              <a:t> a show-stopper issue (clearly, because 1000 people purchased the product)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513ADA-3C39-49A5-B451-056F91936370}" type="slidenum">
              <a:rPr lang="en-GB" smtClean="0"/>
              <a:pPr/>
              <a:t>2</a:t>
            </a:fld>
            <a:endParaRPr lang="en-GB"/>
          </a:p>
        </p:txBody>
      </p:sp>
    </p:spTree>
    <p:extLst>
      <p:ext uri="{BB962C8B-B14F-4D97-AF65-F5344CB8AC3E}">
        <p14:creationId xmlns:p14="http://schemas.microsoft.com/office/powerpoint/2010/main" val="262654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Want to talk about two</a:t>
            </a:r>
            <a:r>
              <a:rPr lang="en-GB" baseline="0" dirty="0" smtClean="0"/>
              <a:t> </a:t>
            </a:r>
            <a:r>
              <a:rPr lang="en-GB" dirty="0" smtClean="0"/>
              <a:t>of</a:t>
            </a:r>
            <a:r>
              <a:rPr lang="en-GB" baseline="0" dirty="0" smtClean="0"/>
              <a:t> the techniques that enabled us to do these frequent releases. </a:t>
            </a:r>
          </a:p>
          <a:p>
            <a:r>
              <a:rPr lang="en-GB" baseline="0" dirty="0" smtClean="0"/>
              <a:t>Firstly we’ll talk about test automation then I’ll explain how putting the spotlight on our backlog allowed us to address a major timescale challenge to the project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20</a:t>
            </a:fld>
            <a:endParaRPr lang="en-GB"/>
          </a:p>
        </p:txBody>
      </p:sp>
    </p:spTree>
    <p:extLst>
      <p:ext uri="{BB962C8B-B14F-4D97-AF65-F5344CB8AC3E}">
        <p14:creationId xmlns:p14="http://schemas.microsoft.com/office/powerpoint/2010/main" val="187147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5 Operating Systems</a:t>
            </a:r>
          </a:p>
          <a:p>
            <a:pPr lvl="1"/>
            <a:r>
              <a:rPr lang="en-GB" dirty="0" smtClean="0"/>
              <a:t>7 SQL Server versions</a:t>
            </a:r>
          </a:p>
          <a:p>
            <a:pPr lvl="1"/>
            <a:r>
              <a:rPr lang="en-GB" dirty="0" smtClean="0"/>
              <a:t>5 Subversion/Team Foundation Server versions</a:t>
            </a:r>
          </a:p>
          <a:p>
            <a:endParaRPr lang="en-GB" dirty="0" smtClean="0"/>
          </a:p>
          <a:p>
            <a:r>
              <a:rPr lang="en-GB" dirty="0" smtClean="0"/>
              <a:t>If we hadn’t automated:</a:t>
            </a:r>
          </a:p>
          <a:p>
            <a:r>
              <a:rPr lang="en-GB" baseline="0" dirty="0"/>
              <a:t> </a:t>
            </a:r>
            <a:r>
              <a:rPr lang="en-GB" baseline="0" dirty="0" smtClean="0"/>
              <a:t> - Lengthy manual testing cycle – probably of the order of several weeks</a:t>
            </a:r>
          </a:p>
          <a:p>
            <a:r>
              <a:rPr lang="en-GB" baseline="0" dirty="0" smtClean="0"/>
              <a:t>  - Would have made it very difficult to justify frequent releases</a:t>
            </a:r>
          </a:p>
          <a:p>
            <a:endParaRPr lang="en-GB" baseline="0" dirty="0" smtClean="0"/>
          </a:p>
          <a:p>
            <a:r>
              <a:rPr lang="en-GB" baseline="0" dirty="0" smtClean="0"/>
              <a:t>Additional Environments:</a:t>
            </a:r>
          </a:p>
          <a:p>
            <a:r>
              <a:rPr lang="en-GB" baseline="0" dirty="0" smtClean="0"/>
              <a:t>Both SQL 2008 R2 and TFS 2010 were released during our dev and we wanted to support them.</a:t>
            </a:r>
            <a:endParaRPr lang="en-GB" dirty="0" smtClean="0"/>
          </a:p>
        </p:txBody>
      </p:sp>
      <p:sp>
        <p:nvSpPr>
          <p:cNvPr id="4" name="Slide Number Placeholder 3"/>
          <p:cNvSpPr>
            <a:spLocks noGrp="1"/>
          </p:cNvSpPr>
          <p:nvPr>
            <p:ph type="sldNum" sz="quarter" idx="10"/>
          </p:nvPr>
        </p:nvSpPr>
        <p:spPr/>
        <p:txBody>
          <a:bodyPr/>
          <a:lstStyle/>
          <a:p>
            <a:fld id="{42513ADA-3C39-49A5-B451-056F91936370}" type="slidenum">
              <a:rPr lang="en-GB" smtClean="0"/>
              <a:pPr/>
              <a:t>21</a:t>
            </a:fld>
            <a:endParaRPr lang="en-GB"/>
          </a:p>
        </p:txBody>
      </p:sp>
    </p:spTree>
    <p:extLst>
      <p:ext uri="{BB962C8B-B14F-4D97-AF65-F5344CB8AC3E}">
        <p14:creationId xmlns:p14="http://schemas.microsoft.com/office/powerpoint/2010/main" val="203513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Unit tests fail the build - ~5 mins</a:t>
            </a:r>
          </a:p>
          <a:p>
            <a:r>
              <a:rPr lang="en-GB" baseline="0" dirty="0" smtClean="0"/>
              <a:t>Integration engine tests do not ~1 hr</a:t>
            </a:r>
          </a:p>
          <a:p>
            <a:r>
              <a:rPr lang="en-GB" baseline="0" dirty="0" smtClean="0"/>
              <a:t>GUI Tests:</a:t>
            </a:r>
          </a:p>
          <a:p>
            <a:r>
              <a:rPr lang="en-GB" baseline="0" dirty="0" smtClean="0"/>
              <a:t> - ~ 6 </a:t>
            </a:r>
            <a:r>
              <a:rPr lang="en-GB" baseline="0" dirty="0" err="1" smtClean="0"/>
              <a:t>hrs</a:t>
            </a:r>
            <a:endParaRPr lang="en-GB" baseline="0" dirty="0" smtClean="0"/>
          </a:p>
          <a:p>
            <a:r>
              <a:rPr lang="en-GB" baseline="0" dirty="0" smtClean="0"/>
              <a:t> - </a:t>
            </a:r>
            <a:r>
              <a:rPr lang="en-GB" baseline="0" dirty="0" smtClean="0">
                <a:sym typeface="Wingdings" pitchFamily="2" charset="2"/>
              </a:rPr>
              <a:t>8 environments</a:t>
            </a:r>
          </a:p>
          <a:p>
            <a:r>
              <a:rPr lang="en-GB" baseline="0" dirty="0" smtClean="0"/>
              <a:t> - Important because there is a tight coupling with UI of SSMS, updating the object explorer icons. </a:t>
            </a:r>
          </a:p>
          <a:p>
            <a:endParaRPr lang="en-GB" baseline="0" dirty="0" smtClean="0"/>
          </a:p>
          <a:p>
            <a:r>
              <a:rPr lang="en-GB" dirty="0" smtClean="0"/>
              <a:t>2-4</a:t>
            </a:r>
            <a:r>
              <a:rPr lang="en-GB" baseline="0" dirty="0" smtClean="0"/>
              <a:t> person days of manual regression testing for a release</a:t>
            </a:r>
          </a:p>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22</a:t>
            </a:fld>
            <a:endParaRPr lang="en-GB"/>
          </a:p>
        </p:txBody>
      </p:sp>
    </p:spTree>
    <p:extLst>
      <p:ext uri="{BB962C8B-B14F-4D97-AF65-F5344CB8AC3E}">
        <p14:creationId xmlns:p14="http://schemas.microsoft.com/office/powerpoint/2010/main" val="4031091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a:t>
            </a:r>
            <a:r>
              <a:rPr lang="en-GB" baseline="0" dirty="0" smtClean="0"/>
              <a:t> from our continuous integration server, currently nightly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Uses </a:t>
            </a:r>
            <a:r>
              <a:rPr lang="en-GB" baseline="0" dirty="0" err="1" smtClean="0"/>
              <a:t>LabManager</a:t>
            </a:r>
            <a:r>
              <a:rPr lang="en-GB" baseline="0" dirty="0" smtClean="0"/>
              <a:t>, our virtualised lab management system</a:t>
            </a:r>
          </a:p>
          <a:p>
            <a:r>
              <a:rPr lang="en-GB" baseline="0" dirty="0" err="1" smtClean="0"/>
              <a:t>VMAutomation</a:t>
            </a:r>
            <a:r>
              <a:rPr lang="en-GB" baseline="0" dirty="0" smtClean="0"/>
              <a:t> app:</a:t>
            </a:r>
          </a:p>
          <a:p>
            <a:pPr marL="171450" indent="-171450">
              <a:buFontTx/>
              <a:buChar char="-"/>
            </a:pPr>
            <a:r>
              <a:rPr lang="en-GB" baseline="0" dirty="0" smtClean="0"/>
              <a:t>launches a set of VMs, configured with our target environments and installs various supporting apps and assemblies</a:t>
            </a:r>
          </a:p>
          <a:p>
            <a:pPr marL="171450" indent="-171450">
              <a:buFontTx/>
              <a:buChar char="-"/>
            </a:pPr>
            <a:r>
              <a:rPr lang="en-GB" baseline="0" dirty="0" smtClean="0"/>
              <a:t>Installs SQL Source Control using the real installer</a:t>
            </a:r>
          </a:p>
          <a:p>
            <a:endParaRPr lang="en-GB" dirty="0" smtClean="0"/>
          </a:p>
          <a:p>
            <a:r>
              <a:rPr lang="en-GB" dirty="0" smtClean="0"/>
              <a:t>Then runs tests built using </a:t>
            </a:r>
            <a:r>
              <a:rPr lang="en-GB" dirty="0" err="1" smtClean="0"/>
              <a:t>Ranorex</a:t>
            </a:r>
            <a:r>
              <a:rPr lang="en-GB" dirty="0" smtClean="0"/>
              <a:t> which simulate</a:t>
            </a:r>
            <a:r>
              <a:rPr lang="en-GB" baseline="0" dirty="0" smtClean="0"/>
              <a:t> user actions within SQL Source Control and SSMS. These tests typically set up some sort of state, interact with the product and verify that the user interface state is what we expect. </a:t>
            </a:r>
            <a:endParaRPr lang="en-GB" dirty="0" smtClean="0"/>
          </a:p>
          <a:p>
            <a:endParaRPr lang="en-GB" dirty="0" smtClean="0"/>
          </a:p>
          <a:p>
            <a:r>
              <a:rPr lang="en-GB" dirty="0" smtClean="0"/>
              <a:t>Results returned to </a:t>
            </a:r>
            <a:r>
              <a:rPr lang="en-GB" dirty="0" err="1" smtClean="0"/>
              <a:t>CruiseControl</a:t>
            </a:r>
            <a:r>
              <a:rPr lang="en-GB" dirty="0" smtClean="0"/>
              <a:t> and </a:t>
            </a:r>
            <a:r>
              <a:rPr lang="en-GB" dirty="0" err="1" smtClean="0"/>
              <a:t>browsable</a:t>
            </a:r>
            <a:r>
              <a:rPr lang="en-GB" dirty="0" smtClean="0"/>
              <a:t> just</a:t>
            </a:r>
            <a:r>
              <a:rPr lang="en-GB" baseline="0" dirty="0" smtClean="0"/>
              <a:t> like any other automated tests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Have caught many regressions, ranging from simple UI glitches to product crashes.</a:t>
            </a:r>
          </a:p>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23</a:t>
            </a:fld>
            <a:endParaRPr lang="en-GB"/>
          </a:p>
        </p:txBody>
      </p:sp>
    </p:spTree>
    <p:extLst>
      <p:ext uri="{BB962C8B-B14F-4D97-AF65-F5344CB8AC3E}">
        <p14:creationId xmlns:p14="http://schemas.microsoft.com/office/powerpoint/2010/main" val="4115091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Advantages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Much less manual testing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1 run of the automated GUI</a:t>
            </a:r>
            <a:r>
              <a:rPr lang="en-GB" baseline="0" dirty="0" smtClean="0"/>
              <a:t> tests is about 4 weeks of a test engineer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Obvious implications for the length of the project and ability to be agile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Also implications for the sanity of our test engineers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More</a:t>
            </a:r>
            <a:r>
              <a:rPr lang="en-GB" baseline="0" dirty="0" smtClean="0"/>
              <a:t> confidence in builds: 	For the whole team, not just the test engineers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Simple</a:t>
            </a:r>
            <a:r>
              <a:rPr lang="en-GB" baseline="0" dirty="0" smtClean="0"/>
              <a:t> to test additional environments: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Disadvantages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Infrastructure took a lot of effort to get right and took a lot of the team’s focus – test engineers and developers. But we think we can now use that infrastructure cheaply on future projects and are in the process of trying that.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Hard to make them reliable: Don’t always </a:t>
            </a:r>
            <a:r>
              <a:rPr lang="en-GB" dirty="0" err="1" smtClean="0"/>
              <a:t>greenlight</a:t>
            </a:r>
            <a:r>
              <a:rPr lang="en-GB" dirty="0" smtClean="0"/>
              <a:t> but the test engineers usually know whether failures are real product failures or not.	</a:t>
            </a:r>
          </a:p>
          <a:p>
            <a:r>
              <a:rPr lang="en-GB" baseline="0" dirty="0" smtClean="0"/>
              <a:t>TODO: Time-consuming – is this getting quicker as we gain skills?</a:t>
            </a:r>
          </a:p>
          <a:p>
            <a:endParaRPr lang="en-GB" baseline="0" dirty="0" smtClean="0"/>
          </a:p>
          <a:p>
            <a:r>
              <a:rPr lang="en-GB" b="1" baseline="0" dirty="0" smtClean="0"/>
              <a:t>Conclusion</a:t>
            </a:r>
            <a:endParaRPr lang="en-GB" b="0" baseline="0" dirty="0" smtClean="0"/>
          </a:p>
          <a:p>
            <a:r>
              <a:rPr lang="en-GB" b="0" baseline="0" dirty="0" smtClean="0"/>
              <a:t>We feel like the effort we put into automating tests, including GUI automation, was a big success factor for this project. Without it we would have found it difficult to do frequent releases and we wouldn’t have got the level of feedback from customers that we wanted.</a:t>
            </a:r>
            <a:endParaRPr lang="en-GB" b="1" baseline="0" dirty="0" smtClean="0"/>
          </a:p>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24</a:t>
            </a:fld>
            <a:endParaRPr lang="en-GB"/>
          </a:p>
        </p:txBody>
      </p:sp>
    </p:spTree>
    <p:extLst>
      <p:ext uri="{BB962C8B-B14F-4D97-AF65-F5344CB8AC3E}">
        <p14:creationId xmlns:p14="http://schemas.microsoft.com/office/powerpoint/2010/main" val="399519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I’d like to</a:t>
            </a:r>
            <a:r>
              <a:rPr lang="en-GB" baseline="0" dirty="0" smtClean="0"/>
              <a:t> talk about how we put a lot of effort into our product backlog for this project and how that helped us.</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25</a:t>
            </a:fld>
            <a:endParaRPr lang="en-GB"/>
          </a:p>
        </p:txBody>
      </p:sp>
    </p:spTree>
    <p:extLst>
      <p:ext uri="{BB962C8B-B14F-4D97-AF65-F5344CB8AC3E}">
        <p14:creationId xmlns:p14="http://schemas.microsoft.com/office/powerpoint/2010/main" val="15117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Stephanie</a:t>
            </a:r>
            <a:r>
              <a:rPr lang="en-GB" baseline="0" dirty="0" smtClean="0"/>
              <a:t> talked about t</a:t>
            </a:r>
            <a:r>
              <a:rPr lang="en-GB" dirty="0" smtClean="0"/>
              <a:t>he incremental approach we took</a:t>
            </a:r>
            <a:r>
              <a:rPr lang="en-GB" baseline="0" dirty="0" smtClean="0"/>
              <a:t> and the benefits that gave us. But that </a:t>
            </a:r>
            <a:r>
              <a:rPr lang="en-GB" dirty="0" smtClean="0"/>
              <a:t>was only possible because we split</a:t>
            </a:r>
            <a:r>
              <a:rPr lang="en-GB" baseline="0" dirty="0" smtClean="0"/>
              <a:t> the features into quite small stories and made sure the stories were very well written.</a:t>
            </a:r>
            <a:endParaRPr lang="en-GB" dirty="0" smtClean="0"/>
          </a:p>
          <a:p>
            <a:r>
              <a:rPr lang="en-GB" dirty="0" smtClean="0"/>
              <a:t>To give you a feel for the size</a:t>
            </a:r>
            <a:r>
              <a:rPr lang="en-GB" baseline="0" dirty="0" smtClean="0"/>
              <a:t> of our stories, we typically completed about 5 stories per 2 week sprint</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this project we made a significant effort in preparing</a:t>
            </a:r>
            <a:r>
              <a:rPr lang="en-GB" baseline="0" dirty="0" smtClean="0"/>
              <a:t> a comprehensive backlog at the start of the project. </a:t>
            </a:r>
          </a:p>
          <a:p>
            <a:endParaRPr lang="en-GB" dirty="0" smtClean="0"/>
          </a:p>
          <a:p>
            <a:r>
              <a:rPr lang="en-GB" dirty="0" smtClean="0"/>
              <a:t>Stephanie and David,</a:t>
            </a:r>
            <a:r>
              <a:rPr lang="en-GB" baseline="0" dirty="0" smtClean="0"/>
              <a:t> our product manager, also spent a few hours every week grooming the backlog. By that I mean: reviewing stories, making sure prioritisation was correct, ensuring stories weren’t too big (or small), making sure stories were well-written and clear to the team and looking for opportunities to split out work that wasn’t really needed.</a:t>
            </a:r>
          </a:p>
          <a:p>
            <a:endParaRPr lang="en-GB" baseline="0" dirty="0" smtClean="0"/>
          </a:p>
          <a:p>
            <a:r>
              <a:rPr lang="en-GB" baseline="0" dirty="0" smtClean="0"/>
              <a:t>Our perspective is that that effort more than paid for itself in keeping the project focused on the key priorities and providing a clear direction for the team.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26</a:t>
            </a:fld>
            <a:endParaRPr lang="en-GB"/>
          </a:p>
        </p:txBody>
      </p:sp>
    </p:spTree>
    <p:extLst>
      <p:ext uri="{BB962C8B-B14F-4D97-AF65-F5344CB8AC3E}">
        <p14:creationId xmlns:p14="http://schemas.microsoft.com/office/powerpoint/2010/main" val="163434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just want to talk a little more about that upfront effort to</a:t>
            </a:r>
            <a:r>
              <a:rPr lang="en-GB" baseline="0" dirty="0" smtClean="0"/>
              <a:t> create a comprehensive backlog. </a:t>
            </a:r>
          </a:p>
          <a:p>
            <a:endParaRPr lang="en-GB" baseline="0" dirty="0" smtClean="0"/>
          </a:p>
          <a:p>
            <a:r>
              <a:rPr lang="en-GB" baseline="0" dirty="0" smtClean="0"/>
              <a:t>It happened that Stephanie did have some time before her project team were available to do more preparation than we have typically done before and one of the things she was able to do was spend time writing the backlog with the product manager’s help.</a:t>
            </a:r>
          </a:p>
          <a:p>
            <a:endParaRPr lang="en-GB" baseline="0" dirty="0" smtClean="0"/>
          </a:p>
          <a:p>
            <a:r>
              <a:rPr lang="en-GB" baseline="0" dirty="0" smtClean="0"/>
              <a:t>That gave us some advantages…</a:t>
            </a:r>
          </a:p>
          <a:p>
            <a:endParaRPr lang="en-GB" baseline="0" dirty="0" smtClean="0"/>
          </a:p>
          <a:p>
            <a:r>
              <a:rPr lang="en-GB" baseline="0" dirty="0" smtClean="0"/>
              <a:t>Our conclusion is that effort invested in backlog is critical. It doesn’t need to be a huge amount of time – we’ve certainly got quicker at this over time, but it will pay you back. I’d like to give you a practical example of how that effort paid </a:t>
            </a:r>
            <a:r>
              <a:rPr lang="en-GB" b="1" baseline="0" dirty="0" smtClean="0"/>
              <a:t>us</a:t>
            </a:r>
            <a:r>
              <a:rPr lang="en-GB" baseline="0" dirty="0" smtClean="0"/>
              <a:t> back…</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27</a:t>
            </a:fld>
            <a:endParaRPr lang="en-GB"/>
          </a:p>
        </p:txBody>
      </p:sp>
    </p:spTree>
    <p:extLst>
      <p:ext uri="{BB962C8B-B14F-4D97-AF65-F5344CB8AC3E}">
        <p14:creationId xmlns:p14="http://schemas.microsoft.com/office/powerpoint/2010/main" val="353887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Why? To offer</a:t>
            </a:r>
            <a:r>
              <a:rPr lang="en-GB" baseline="0" dirty="0" smtClean="0"/>
              <a:t> an alternative solution as customers were evaluating the Visual Studio solution. Had to be something they could try out, not just see information about.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28</a:t>
            </a:fld>
            <a:endParaRPr lang="en-GB"/>
          </a:p>
        </p:txBody>
      </p:sp>
    </p:spTree>
    <p:extLst>
      <p:ext uri="{BB962C8B-B14F-4D97-AF65-F5344CB8AC3E}">
        <p14:creationId xmlns:p14="http://schemas.microsoft.com/office/powerpoint/2010/main" val="1252506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If we maintained mean velocity with NO growth in backlog, we’d be 2 months after we wanted to be (end August)</a:t>
            </a:r>
          </a:p>
          <a:p>
            <a:r>
              <a:rPr lang="en-GB" baseline="0" dirty="0" smtClean="0"/>
              <a:t>We felt best-case was unrealistic</a:t>
            </a:r>
          </a:p>
          <a:p>
            <a:r>
              <a:rPr lang="en-GB" baseline="0" dirty="0" smtClean="0"/>
              <a:t>Worst-case was unacceptable</a:t>
            </a:r>
          </a:p>
          <a:p>
            <a:endParaRPr lang="en-GB" dirty="0" smtClean="0"/>
          </a:p>
          <a:p>
            <a:r>
              <a:rPr lang="en-GB" dirty="0" smtClean="0"/>
              <a:t>We knew there were two things we could do:  Add people to the </a:t>
            </a:r>
            <a:r>
              <a:rPr lang="en-GB" baseline="0" dirty="0" smtClean="0"/>
              <a:t>team and reduce scope of v1. </a:t>
            </a:r>
          </a:p>
          <a:p>
            <a:endParaRPr lang="en-GB" baseline="0" dirty="0" smtClean="0"/>
          </a:p>
          <a:p>
            <a:r>
              <a:rPr lang="en-GB" baseline="0" dirty="0" smtClean="0"/>
              <a:t>We did add a couple of people to the team but we were very cautious about our ability to solve the problem through just this approach. We knew that really the majority of the solution had to be in reducing the size of the backlog.</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29</a:t>
            </a:fld>
            <a:endParaRPr lang="en-GB"/>
          </a:p>
        </p:txBody>
      </p:sp>
    </p:spTree>
    <p:extLst>
      <p:ext uri="{BB962C8B-B14F-4D97-AF65-F5344CB8AC3E}">
        <p14:creationId xmlns:p14="http://schemas.microsoft.com/office/powerpoint/2010/main" val="91305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513ADA-3C39-49A5-B451-056F91936370}" type="slidenum">
              <a:rPr lang="en-GB" smtClean="0"/>
              <a:pPr/>
              <a:t>3</a:t>
            </a:fld>
            <a:endParaRPr lang="en-GB"/>
          </a:p>
        </p:txBody>
      </p:sp>
    </p:spTree>
    <p:extLst>
      <p:ext uri="{BB962C8B-B14F-4D97-AF65-F5344CB8AC3E}">
        <p14:creationId xmlns:p14="http://schemas.microsoft.com/office/powerpoint/2010/main" val="3517150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TFS: We knew we </a:t>
            </a:r>
            <a:r>
              <a:rPr lang="en-GB" b="1" dirty="0" err="1" smtClean="0"/>
              <a:t>had</a:t>
            </a:r>
            <a:r>
              <a:rPr lang="en-GB" b="0" dirty="0" err="1" smtClean="0"/>
              <a:t>to</a:t>
            </a:r>
            <a:r>
              <a:rPr lang="en-GB" b="0" dirty="0" smtClean="0"/>
              <a:t> do this because it doubled our</a:t>
            </a:r>
            <a:r>
              <a:rPr lang="en-GB" b="0" baseline="0" dirty="0" smtClean="0"/>
              <a:t> market share</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30</a:t>
            </a:fld>
            <a:endParaRPr lang="en-GB"/>
          </a:p>
        </p:txBody>
      </p:sp>
    </p:spTree>
    <p:extLst>
      <p:ext uri="{BB962C8B-B14F-4D97-AF65-F5344CB8AC3E}">
        <p14:creationId xmlns:p14="http://schemas.microsoft.com/office/powerpoint/2010/main" val="3623098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Trimmed</a:t>
            </a:r>
            <a:r>
              <a:rPr lang="en-GB" baseline="0" dirty="0" smtClean="0"/>
              <a:t> backlog by 20% in November (700-560) then another 15% in Feb (560-480)</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31</a:t>
            </a:fld>
            <a:endParaRPr lang="en-GB"/>
          </a:p>
        </p:txBody>
      </p:sp>
    </p:spTree>
    <p:extLst>
      <p:ext uri="{BB962C8B-B14F-4D97-AF65-F5344CB8AC3E}">
        <p14:creationId xmlns:p14="http://schemas.microsoft.com/office/powerpoint/2010/main" val="3465041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I’d like to briefly talk about how the estimating techniques that the team used gave us valuable information and enabled</a:t>
            </a:r>
            <a:r>
              <a:rPr lang="en-GB" baseline="0" dirty="0" smtClean="0"/>
              <a:t> us to make better decisions throughout the project.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32</a:t>
            </a:fld>
            <a:endParaRPr lang="en-GB"/>
          </a:p>
        </p:txBody>
      </p:sp>
    </p:spTree>
    <p:extLst>
      <p:ext uri="{BB962C8B-B14F-4D97-AF65-F5344CB8AC3E}">
        <p14:creationId xmlns:p14="http://schemas.microsoft.com/office/powerpoint/2010/main" val="1409716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513ADA-3C39-49A5-B451-056F91936370}" type="slidenum">
              <a:rPr lang="en-GB" smtClean="0"/>
              <a:pPr/>
              <a:t>33</a:t>
            </a:fld>
            <a:endParaRPr lang="en-GB"/>
          </a:p>
        </p:txBody>
      </p:sp>
    </p:spTree>
    <p:extLst>
      <p:ext uri="{BB962C8B-B14F-4D97-AF65-F5344CB8AC3E}">
        <p14:creationId xmlns:p14="http://schemas.microsoft.com/office/powerpoint/2010/main" val="3978581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34</a:t>
            </a:fld>
            <a:endParaRPr lang="en-GB"/>
          </a:p>
        </p:txBody>
      </p:sp>
    </p:spTree>
    <p:extLst>
      <p:ext uri="{BB962C8B-B14F-4D97-AF65-F5344CB8AC3E}">
        <p14:creationId xmlns:p14="http://schemas.microsoft.com/office/powerpoint/2010/main" val="313121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2513ADA-3C39-49A5-B451-056F91936370}" type="slidenum">
              <a:rPr lang="en-GB" smtClean="0"/>
              <a:pPr/>
              <a:t>35</a:t>
            </a:fld>
            <a:endParaRPr lang="en-GB"/>
          </a:p>
        </p:txBody>
      </p:sp>
    </p:spTree>
    <p:extLst>
      <p:ext uri="{BB962C8B-B14F-4D97-AF65-F5344CB8AC3E}">
        <p14:creationId xmlns:p14="http://schemas.microsoft.com/office/powerpoint/2010/main" val="522351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Trimmed</a:t>
            </a:r>
            <a:r>
              <a:rPr lang="en-GB" baseline="0" dirty="0" smtClean="0"/>
              <a:t> backlog by 20% in November (700-560) then another 15% in Feb (560-480)</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36</a:t>
            </a:fld>
            <a:endParaRPr lang="en-GB"/>
          </a:p>
        </p:txBody>
      </p:sp>
    </p:spTree>
    <p:extLst>
      <p:ext uri="{BB962C8B-B14F-4D97-AF65-F5344CB8AC3E}">
        <p14:creationId xmlns:p14="http://schemas.microsoft.com/office/powerpoint/2010/main" val="3465041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Carefully doesn’t mean</a:t>
            </a:r>
            <a:r>
              <a:rPr lang="en-GB" baseline="0" dirty="0" smtClean="0"/>
              <a:t> spending a lot of time on each story, but they did take it seriously and were thoughtful about it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37</a:t>
            </a:fld>
            <a:endParaRPr lang="en-GB"/>
          </a:p>
        </p:txBody>
      </p:sp>
    </p:spTree>
    <p:extLst>
      <p:ext uri="{BB962C8B-B14F-4D97-AF65-F5344CB8AC3E}">
        <p14:creationId xmlns:p14="http://schemas.microsoft.com/office/powerpoint/2010/main" val="3212003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513ADA-3C39-49A5-B451-056F91936370}" type="slidenum">
              <a:rPr lang="en-GB" smtClean="0"/>
              <a:pPr/>
              <a:t>38</a:t>
            </a:fld>
            <a:endParaRPr lang="en-GB"/>
          </a:p>
        </p:txBody>
      </p:sp>
    </p:spTree>
    <p:extLst>
      <p:ext uri="{BB962C8B-B14F-4D97-AF65-F5344CB8AC3E}">
        <p14:creationId xmlns:p14="http://schemas.microsoft.com/office/powerpoint/2010/main" val="2867525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513ADA-3C39-49A5-B451-056F91936370}" type="slidenum">
              <a:rPr lang="en-GB" smtClean="0"/>
              <a:pPr/>
              <a:t>39</a:t>
            </a:fld>
            <a:endParaRPr lang="en-GB"/>
          </a:p>
        </p:txBody>
      </p:sp>
    </p:spTree>
    <p:extLst>
      <p:ext uri="{BB962C8B-B14F-4D97-AF65-F5344CB8AC3E}">
        <p14:creationId xmlns:p14="http://schemas.microsoft.com/office/powerpoint/2010/main" val="314134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SQL Source Control is an add-in to SQL Server Management Studio (an environment where</a:t>
            </a:r>
            <a:r>
              <a:rPr lang="en-GB" baseline="0" dirty="0" smtClean="0"/>
              <a:t> most db developers make changes to their dbs)</a:t>
            </a:r>
          </a:p>
          <a:p>
            <a:r>
              <a:rPr lang="en-GB" baseline="0" dirty="0" smtClean="0"/>
              <a:t>It’s not a src ctrl system, but the integration provides all the benefits of source control (checking in, updating, history) to db </a:t>
            </a:r>
            <a:r>
              <a:rPr lang="en-GB" baseline="0" dirty="0" err="1" smtClean="0"/>
              <a:t>devs</a:t>
            </a:r>
            <a:r>
              <a:rPr lang="en-GB" baseline="0" dirty="0" smtClean="0"/>
              <a:t> in their normal working area</a:t>
            </a:r>
          </a:p>
          <a:p>
            <a:r>
              <a:rPr lang="en-GB" baseline="0" dirty="0" smtClean="0"/>
              <a:t>It allows them to put their db schema into a source control system (SVN, TFS).</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4</a:t>
            </a:fld>
            <a:endParaRPr lang="en-GB"/>
          </a:p>
        </p:txBody>
      </p:sp>
    </p:spTree>
    <p:extLst>
      <p:ext uri="{BB962C8B-B14F-4D97-AF65-F5344CB8AC3E}">
        <p14:creationId xmlns:p14="http://schemas.microsoft.com/office/powerpoint/2010/main" val="233421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Regular</a:t>
            </a:r>
            <a:r>
              <a:rPr lang="en-GB" baseline="0" dirty="0" smtClean="0"/>
              <a:t> and converging estimates - encouraging team to spend time estimating and planning &amp; avoid nasty surprises</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5</a:t>
            </a:fld>
            <a:endParaRPr lang="en-GB"/>
          </a:p>
        </p:txBody>
      </p:sp>
    </p:spTree>
    <p:extLst>
      <p:ext uri="{BB962C8B-B14F-4D97-AF65-F5344CB8AC3E}">
        <p14:creationId xmlns:p14="http://schemas.microsoft.com/office/powerpoint/2010/main" val="319758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focusing on the backlog and building the product incrementally helped us to deliver a</a:t>
            </a:r>
            <a:r>
              <a:rPr lang="en-GB" baseline="0" dirty="0" smtClean="0"/>
              <a:t> higher quality product.</a:t>
            </a:r>
          </a:p>
          <a:p>
            <a:r>
              <a:rPr lang="en-GB" baseline="0" dirty="0" smtClean="0"/>
              <a:t>First we’ll talk about the value of feedback, how incremental development helped us to get feedback then we’ll talk about how we achieved this incremental development</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6</a:t>
            </a:fld>
            <a:endParaRPr lang="en-GB"/>
          </a:p>
        </p:txBody>
      </p:sp>
    </p:spTree>
    <p:extLst>
      <p:ext uri="{BB962C8B-B14F-4D97-AF65-F5344CB8AC3E}">
        <p14:creationId xmlns:p14="http://schemas.microsoft.com/office/powerpoint/2010/main" val="225300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PROBLEM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Had learnt from previous Red Gate projects that Early Access releases are a key mechanism</a:t>
            </a:r>
            <a:r>
              <a:rPr lang="en-GB" baseline="0" dirty="0" smtClean="0"/>
              <a:t> for r</a:t>
            </a:r>
            <a:r>
              <a:rPr lang="en-GB" dirty="0" smtClean="0"/>
              <a:t>educing</a:t>
            </a:r>
            <a:r>
              <a:rPr lang="en-GB" baseline="0" dirty="0" smtClean="0"/>
              <a:t> risk of building wrong product, quality not being high enough in the field (real databases hard to replicate in our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SOLUTION</a:t>
            </a:r>
          </a:p>
          <a:p>
            <a:pPr marL="0" marR="0" lvl="1" indent="0" algn="l" defTabSz="914400" rtl="0" eaLnBrk="1" fontAlgn="auto" latinLnBrk="0" hangingPunct="1">
              <a:lnSpc>
                <a:spcPct val="100000"/>
              </a:lnSpc>
              <a:spcBef>
                <a:spcPts val="0"/>
              </a:spcBef>
              <a:spcAft>
                <a:spcPts val="0"/>
              </a:spcAft>
              <a:buClrTx/>
              <a:buSzTx/>
              <a:buFontTx/>
              <a:buChar char="-"/>
              <a:tabLst/>
              <a:defRPr/>
            </a:pPr>
            <a:r>
              <a:rPr lang="en-GB" dirty="0" smtClean="0"/>
              <a:t>Early and regular feedback to Reduces risk of building ‘wrong’ product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42513ADA-3C39-49A5-B451-056F91936370}" type="slidenum">
              <a:rPr lang="en-GB" smtClean="0"/>
              <a:pPr/>
              <a:t>7</a:t>
            </a:fld>
            <a:endParaRPr lang="en-GB"/>
          </a:p>
        </p:txBody>
      </p:sp>
    </p:spTree>
    <p:extLst>
      <p:ext uri="{BB962C8B-B14F-4D97-AF65-F5344CB8AC3E}">
        <p14:creationId xmlns:p14="http://schemas.microsoft.com/office/powerpoint/2010/main" val="352756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2 Developers; 3 Test Engineers; 1 UX; 1 TA</a:t>
            </a:r>
          </a:p>
          <a:p>
            <a:endParaRPr lang="en-GB" baseline="0" dirty="0" smtClean="0"/>
          </a:p>
          <a:p>
            <a:endParaRPr lang="en-GB" baseline="0" dirty="0" smtClean="0"/>
          </a:p>
          <a:p>
            <a:r>
              <a:rPr lang="en-GB" baseline="0" dirty="0" smtClean="0"/>
              <a:t>3 months to get to UX sessions</a:t>
            </a:r>
          </a:p>
          <a:p>
            <a:r>
              <a:rPr lang="en-GB" baseline="0" dirty="0" smtClean="0"/>
              <a:t>5 months to get 1</a:t>
            </a:r>
            <a:r>
              <a:rPr lang="en-GB" baseline="30000" dirty="0" smtClean="0"/>
              <a:t>st</a:t>
            </a:r>
            <a:r>
              <a:rPr lang="en-GB" baseline="0" dirty="0" smtClean="0"/>
              <a:t> EA released; this includes the Christmas holiday</a:t>
            </a:r>
            <a:endParaRPr lang="en-GB" dirty="0" smtClean="0"/>
          </a:p>
          <a:p>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Usability Tests: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t>  - </a:t>
            </a:r>
            <a:r>
              <a:rPr lang="en-GB" dirty="0" smtClean="0"/>
              <a:t>Usability issues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err="1" smtClean="0"/>
              <a:t>UserVoice</a:t>
            </a:r>
            <a:r>
              <a:rPr lang="en-GB" dirty="0" smtClean="0"/>
              <a:t>:</a:t>
            </a:r>
            <a:r>
              <a:rPr lang="en-GB"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t>  - </a:t>
            </a:r>
            <a:r>
              <a:rPr lang="en-GB" dirty="0" smtClean="0"/>
              <a:t>Suggest ‘missing’ features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  - Vote on features</a:t>
            </a:r>
          </a:p>
          <a:p>
            <a:r>
              <a:rPr lang="en-GB" dirty="0" err="1" smtClean="0"/>
              <a:t>SmartAssembly</a:t>
            </a:r>
            <a:r>
              <a:rPr lang="en-GB" dirty="0" smtClean="0"/>
              <a:t>:</a:t>
            </a:r>
          </a:p>
          <a:p>
            <a:r>
              <a:rPr lang="en-GB" dirty="0" smtClean="0"/>
              <a:t>  - Stability</a:t>
            </a:r>
          </a:p>
          <a:p>
            <a:endParaRPr lang="en-GB" dirty="0" smtClean="0"/>
          </a:p>
          <a:p>
            <a:r>
              <a:rPr lang="en-GB" dirty="0" err="1" smtClean="0"/>
              <a:t>UserVoice</a:t>
            </a:r>
            <a:r>
              <a:rPr lang="en-GB" baseline="0" dirty="0" smtClean="0"/>
              <a:t> and </a:t>
            </a:r>
            <a:r>
              <a:rPr lang="en-GB" baseline="0" dirty="0" err="1" smtClean="0"/>
              <a:t>SmartAssembly</a:t>
            </a:r>
            <a:r>
              <a:rPr lang="en-GB" baseline="0" dirty="0" smtClean="0"/>
              <a:t> – first time we’d used</a:t>
            </a:r>
            <a:endParaRPr lang="en-GB" dirty="0"/>
          </a:p>
        </p:txBody>
      </p:sp>
      <p:sp>
        <p:nvSpPr>
          <p:cNvPr id="4" name="Slide Number Placeholder 3"/>
          <p:cNvSpPr>
            <a:spLocks noGrp="1"/>
          </p:cNvSpPr>
          <p:nvPr>
            <p:ph type="sldNum" sz="quarter" idx="10"/>
          </p:nvPr>
        </p:nvSpPr>
        <p:spPr/>
        <p:txBody>
          <a:bodyPr/>
          <a:lstStyle/>
          <a:p>
            <a:fld id="{42513ADA-3C39-49A5-B451-056F91936370}" type="slidenum">
              <a:rPr lang="en-GB" smtClean="0"/>
              <a:pPr/>
              <a:t>9</a:t>
            </a:fld>
            <a:endParaRPr lang="en-GB"/>
          </a:p>
        </p:txBody>
      </p:sp>
    </p:spTree>
    <p:extLst>
      <p:ext uri="{BB962C8B-B14F-4D97-AF65-F5344CB8AC3E}">
        <p14:creationId xmlns:p14="http://schemas.microsoft.com/office/powerpoint/2010/main" val="111268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333812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405366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360448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355464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atin typeface="+mn-lt"/>
              </a:defRPr>
            </a:lvl1pPr>
          </a:lstStyle>
          <a:p>
            <a:r>
              <a:rPr lang="en-US" dirty="0" smtClean="0"/>
              <a:t>Click TO EDIT</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335283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299161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253887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184439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43122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178374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13F1A-5955-4542-93E5-A44BDE863219}" type="datetimeFigureOut">
              <a:rPr lang="en-GB" smtClean="0"/>
              <a:pPr/>
              <a:t>18/04/2011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9AC36F-1DE4-4A91-AF11-2C7A459E8657}" type="slidenum">
              <a:rPr lang="en-GB" smtClean="0"/>
              <a:pPr/>
              <a:t>‹#›</a:t>
            </a:fld>
            <a:endParaRPr lang="en-GB"/>
          </a:p>
        </p:txBody>
      </p:sp>
    </p:spTree>
    <p:extLst>
      <p:ext uri="{BB962C8B-B14F-4D97-AF65-F5344CB8AC3E}">
        <p14:creationId xmlns:p14="http://schemas.microsoft.com/office/powerpoint/2010/main" val="101192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13F1A-5955-4542-93E5-A44BDE863219}" type="datetimeFigureOut">
              <a:rPr lang="en-GB" smtClean="0"/>
              <a:pPr/>
              <a:t>18/04/2011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AC36F-1DE4-4A91-AF11-2C7A459E8657}" type="slidenum">
              <a:rPr lang="en-GB" smtClean="0"/>
              <a:pPr/>
              <a:t>‹#›</a:t>
            </a:fld>
            <a:endParaRPr lang="en-GB"/>
          </a:p>
        </p:txBody>
      </p:sp>
      <p:pic>
        <p:nvPicPr>
          <p:cNvPr id="7" name="Picture 6" descr="SSCwebinar_July10_BG_M2.png"/>
          <p:cNvPicPr>
            <a:picLocks noChangeAspect="1"/>
          </p:cNvPicPr>
          <p:nvPr userDrawn="1"/>
        </p:nvPicPr>
        <p:blipFill>
          <a:blip r:embed="rId13" cstate="print"/>
          <a:srcRect t="69662" b="5604"/>
          <a:stretch>
            <a:fillRect/>
          </a:stretch>
        </p:blipFill>
        <p:spPr>
          <a:xfrm>
            <a:off x="0" y="6037245"/>
            <a:ext cx="9144000" cy="848139"/>
          </a:xfrm>
          <a:prstGeom prst="rect">
            <a:avLst/>
          </a:prstGeom>
        </p:spPr>
      </p:pic>
    </p:spTree>
    <p:extLst>
      <p:ext uri="{BB962C8B-B14F-4D97-AF65-F5344CB8AC3E}">
        <p14:creationId xmlns:p14="http://schemas.microsoft.com/office/powerpoint/2010/main" val="372687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Creating a Brand New Project </a:t>
            </a:r>
            <a:br>
              <a:rPr lang="en-GB" dirty="0" smtClean="0"/>
            </a:br>
            <a:r>
              <a:rPr lang="en-GB" dirty="0" smtClean="0"/>
              <a:t>using Scrum and Agile Techniques</a:t>
            </a:r>
            <a:endParaRPr lang="en-GB" dirty="0"/>
          </a:p>
        </p:txBody>
      </p:sp>
      <p:sp>
        <p:nvSpPr>
          <p:cNvPr id="3" name="Subtitle 2"/>
          <p:cNvSpPr>
            <a:spLocks noGrp="1"/>
          </p:cNvSpPr>
          <p:nvPr>
            <p:ph type="subTitle" idx="1"/>
          </p:nvPr>
        </p:nvSpPr>
        <p:spPr>
          <a:xfrm>
            <a:off x="1371600" y="4221088"/>
            <a:ext cx="6400800" cy="1417712"/>
          </a:xfrm>
        </p:spPr>
        <p:txBody>
          <a:bodyPr/>
          <a:lstStyle/>
          <a:p>
            <a:pPr algn="r"/>
            <a:r>
              <a:rPr lang="en-GB" dirty="0" smtClean="0"/>
              <a:t>Matt Turner, Mark Wightman</a:t>
            </a:r>
          </a:p>
          <a:p>
            <a:pPr algn="r"/>
            <a:r>
              <a:rPr lang="en-GB" dirty="0" smtClean="0"/>
              <a:t>Red Gate Software</a:t>
            </a:r>
            <a:endParaRPr lang="en-GB" dirty="0"/>
          </a:p>
        </p:txBody>
      </p:sp>
    </p:spTree>
    <p:extLst>
      <p:ext uri="{BB962C8B-B14F-4D97-AF65-F5344CB8AC3E}">
        <p14:creationId xmlns:p14="http://schemas.microsoft.com/office/powerpoint/2010/main" val="63767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Incremental Development</a:t>
            </a:r>
            <a:endParaRPr lang="en-GB" dirty="0"/>
          </a:p>
        </p:txBody>
      </p:sp>
      <p:sp>
        <p:nvSpPr>
          <p:cNvPr id="5" name="Content Placeholder 4"/>
          <p:cNvSpPr>
            <a:spLocks noGrp="1"/>
          </p:cNvSpPr>
          <p:nvPr>
            <p:ph idx="1"/>
          </p:nvPr>
        </p:nvSpPr>
        <p:spPr/>
        <p:txBody>
          <a:bodyPr>
            <a:normAutofit/>
          </a:bodyPr>
          <a:lstStyle/>
          <a:p>
            <a:r>
              <a:rPr lang="en-GB" dirty="0" smtClean="0"/>
              <a:t>Feedback is most valuable if users have working software they can actually use</a:t>
            </a:r>
          </a:p>
          <a:p>
            <a:endParaRPr lang="en-GB" dirty="0"/>
          </a:p>
          <a:p>
            <a:r>
              <a:rPr lang="en-GB" dirty="0" smtClean="0"/>
              <a:t>Incremental development</a:t>
            </a:r>
          </a:p>
          <a:p>
            <a:pPr lvl="1"/>
            <a:r>
              <a:rPr lang="en-GB" dirty="0" smtClean="0"/>
              <a:t>Build product feature by feature</a:t>
            </a:r>
          </a:p>
          <a:p>
            <a:pPr lvl="1"/>
            <a:r>
              <a:rPr lang="en-GB" dirty="0" smtClean="0"/>
              <a:t>Vertical slices</a:t>
            </a:r>
          </a:p>
          <a:p>
            <a:pPr lvl="1"/>
            <a:r>
              <a:rPr lang="en-GB" dirty="0" smtClean="0"/>
              <a:t>Each feature tested as it is built</a:t>
            </a:r>
          </a:p>
        </p:txBody>
      </p:sp>
    </p:spTree>
    <p:extLst>
      <p:ext uri="{BB962C8B-B14F-4D97-AF65-F5344CB8AC3E}">
        <p14:creationId xmlns:p14="http://schemas.microsoft.com/office/powerpoint/2010/main" val="290000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Small Stories</a:t>
            </a:r>
            <a:endParaRPr lang="en-GB" dirty="0"/>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en-GB" sz="3200" dirty="0" smtClean="0"/>
              <a:t>Easy to implement subset of functionality</a:t>
            </a:r>
            <a:endParaRPr lang="en-GB" sz="3200" dirty="0"/>
          </a:p>
          <a:p>
            <a:pPr marL="971550" lvl="1" indent="-514350">
              <a:buFont typeface="+mj-lt"/>
              <a:buAutoNum type="arabicPeriod"/>
            </a:pPr>
            <a:r>
              <a:rPr lang="en-GB" sz="3200" dirty="0" smtClean="0"/>
              <a:t>Easy to change </a:t>
            </a:r>
            <a:r>
              <a:rPr lang="en-GB" sz="3200" dirty="0"/>
              <a:t>priorities </a:t>
            </a:r>
            <a:endParaRPr lang="en-GB" sz="3200" dirty="0" smtClean="0"/>
          </a:p>
          <a:p>
            <a:pPr marL="971550" lvl="1" indent="-514350">
              <a:buFont typeface="+mj-lt"/>
              <a:buAutoNum type="arabicPeriod"/>
            </a:pPr>
            <a:r>
              <a:rPr lang="en-GB" sz="3200" dirty="0" smtClean="0"/>
              <a:t>Easier to define and estimate stories</a:t>
            </a:r>
            <a:endParaRPr lang="en-GB" sz="3200" dirty="0"/>
          </a:p>
          <a:p>
            <a:pPr marL="971550" lvl="1" indent="-514350">
              <a:buFont typeface="+mj-lt"/>
              <a:buAutoNum type="arabicPeriod"/>
            </a:pPr>
            <a:r>
              <a:rPr lang="en-GB" sz="3200" dirty="0" smtClean="0"/>
              <a:t>Focus better during development</a:t>
            </a:r>
            <a:endParaRPr lang="en-GB" sz="3200" dirty="0"/>
          </a:p>
          <a:p>
            <a:pPr marL="971550" lvl="1" indent="-514350">
              <a:buFont typeface="+mj-lt"/>
              <a:buAutoNum type="arabicPeriod"/>
            </a:pPr>
            <a:r>
              <a:rPr lang="en-GB" sz="3200" dirty="0" smtClean="0"/>
              <a:t>Easier to sync testing with development </a:t>
            </a:r>
            <a:br>
              <a:rPr lang="en-GB" sz="3200" dirty="0" smtClean="0"/>
            </a:br>
            <a:r>
              <a:rPr lang="en-GB" sz="3200" dirty="0" smtClean="0"/>
              <a:t>(in theory)</a:t>
            </a:r>
          </a:p>
        </p:txBody>
      </p:sp>
    </p:spTree>
    <p:extLst>
      <p:ext uri="{BB962C8B-B14F-4D97-AF65-F5344CB8AC3E}">
        <p14:creationId xmlns:p14="http://schemas.microsoft.com/office/powerpoint/2010/main" val="234305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62284"/>
            <a:ext cx="914400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274638"/>
            <a:ext cx="9144000" cy="1143000"/>
          </a:xfrm>
        </p:spPr>
        <p:txBody>
          <a:bodyPr>
            <a:normAutofit fontScale="90000"/>
          </a:bodyPr>
          <a:lstStyle/>
          <a:p>
            <a:r>
              <a:rPr lang="en-GB" dirty="0" smtClean="0"/>
              <a:t>“Add database to source control” Story</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1852"/>
          <a:stretch/>
        </p:blipFill>
        <p:spPr>
          <a:xfrm>
            <a:off x="364187" y="1268760"/>
            <a:ext cx="8415627" cy="5589240"/>
          </a:xfrm>
          <a:prstGeom prst="rect">
            <a:avLst/>
          </a:prstGeom>
        </p:spPr>
      </p:pic>
    </p:spTree>
    <p:extLst>
      <p:ext uri="{BB962C8B-B14F-4D97-AF65-F5344CB8AC3E}">
        <p14:creationId xmlns:p14="http://schemas.microsoft.com/office/powerpoint/2010/main" val="1933209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62284"/>
            <a:ext cx="914400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‘Add database…’ stories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92787694"/>
              </p:ext>
            </p:extLst>
          </p:nvPr>
        </p:nvGraphicFramePr>
        <p:xfrm>
          <a:off x="467544" y="1628801"/>
          <a:ext cx="8136903" cy="4862400"/>
        </p:xfrm>
        <a:graphic>
          <a:graphicData uri="http://schemas.openxmlformats.org/drawingml/2006/table">
            <a:tbl>
              <a:tblPr firstRow="1" bandRow="1">
                <a:tableStyleId>{5C22544A-7EE6-4342-B048-85BDC9FD1C3A}</a:tableStyleId>
              </a:tblPr>
              <a:tblGrid>
                <a:gridCol w="5551346"/>
                <a:gridCol w="1064641"/>
                <a:gridCol w="1520916"/>
              </a:tblGrid>
              <a:tr h="369998">
                <a:tc>
                  <a:txBody>
                    <a:bodyPr/>
                    <a:lstStyle/>
                    <a:p>
                      <a:r>
                        <a:rPr lang="en-GB" dirty="0" smtClean="0"/>
                        <a:t>Story</a:t>
                      </a:r>
                      <a:endParaRPr lang="en-GB" dirty="0"/>
                    </a:p>
                  </a:txBody>
                  <a:tcPr/>
                </a:tc>
                <a:tc>
                  <a:txBody>
                    <a:bodyPr/>
                    <a:lstStyle/>
                    <a:p>
                      <a:r>
                        <a:rPr lang="en-GB" dirty="0" smtClean="0"/>
                        <a:t>Points</a:t>
                      </a:r>
                      <a:endParaRPr lang="en-GB" dirty="0"/>
                    </a:p>
                  </a:txBody>
                  <a:tcPr/>
                </a:tc>
                <a:tc>
                  <a:txBody>
                    <a:bodyPr/>
                    <a:lstStyle/>
                    <a:p>
                      <a:r>
                        <a:rPr lang="en-GB" dirty="0" smtClean="0"/>
                        <a:t>Sprint</a:t>
                      </a:r>
                      <a:endParaRPr lang="en-GB" dirty="0"/>
                    </a:p>
                  </a:txBody>
                  <a:tcPr/>
                </a:tc>
              </a:tr>
              <a:tr h="369998">
                <a:tc>
                  <a:txBody>
                    <a:bodyPr/>
                    <a:lstStyle/>
                    <a:p>
                      <a:r>
                        <a:rPr lang="en-GB" dirty="0" smtClean="0"/>
                        <a:t>Add database to Subversion (very basic URL input)</a:t>
                      </a:r>
                      <a:endParaRPr lang="en-GB" dirty="0"/>
                    </a:p>
                  </a:txBody>
                  <a:tcPr/>
                </a:tc>
                <a:tc>
                  <a:txBody>
                    <a:bodyPr/>
                    <a:lstStyle/>
                    <a:p>
                      <a:r>
                        <a:rPr lang="en-GB" dirty="0" smtClean="0"/>
                        <a:t>3</a:t>
                      </a:r>
                      <a:endParaRPr lang="en-GB" dirty="0"/>
                    </a:p>
                  </a:txBody>
                  <a:tcPr/>
                </a:tc>
                <a:tc>
                  <a:txBody>
                    <a:bodyPr/>
                    <a:lstStyle/>
                    <a:p>
                      <a:r>
                        <a:rPr lang="en-GB" dirty="0" smtClean="0"/>
                        <a:t>2</a:t>
                      </a:r>
                      <a:endParaRPr lang="en-GB" dirty="0"/>
                    </a:p>
                  </a:txBody>
                  <a:tcPr/>
                </a:tc>
              </a:tr>
              <a:tr h="402173">
                <a:tc>
                  <a:txBody>
                    <a:bodyPr/>
                    <a:lstStyle/>
                    <a:p>
                      <a:r>
                        <a:rPr lang="en-GB" dirty="0" smtClean="0"/>
                        <a:t>Automatically</a:t>
                      </a:r>
                      <a:r>
                        <a:rPr lang="en-GB" baseline="0" dirty="0" smtClean="0"/>
                        <a:t> i</a:t>
                      </a:r>
                      <a:r>
                        <a:rPr lang="en-GB" dirty="0" smtClean="0"/>
                        <a:t>nclude missing trailing /   (</a:t>
                      </a:r>
                      <a:r>
                        <a:rPr lang="en-GB" i="1" dirty="0" smtClean="0"/>
                        <a:t>Added</a:t>
                      </a:r>
                      <a:r>
                        <a:rPr lang="en-GB" dirty="0" smtClean="0"/>
                        <a:t>)</a:t>
                      </a:r>
                      <a:endParaRPr lang="en-GB" dirty="0"/>
                    </a:p>
                  </a:txBody>
                  <a:tcPr/>
                </a:tc>
                <a:tc>
                  <a:txBody>
                    <a:bodyPr/>
                    <a:lstStyle/>
                    <a:p>
                      <a:r>
                        <a:rPr lang="en-GB" dirty="0" smtClean="0"/>
                        <a:t>1</a:t>
                      </a:r>
                      <a:endParaRPr lang="en-GB" dirty="0"/>
                    </a:p>
                  </a:txBody>
                  <a:tcPr/>
                </a:tc>
                <a:tc>
                  <a:txBody>
                    <a:bodyPr/>
                    <a:lstStyle/>
                    <a:p>
                      <a:r>
                        <a:rPr lang="en-GB" dirty="0" smtClean="0"/>
                        <a:t>8</a:t>
                      </a:r>
                      <a:endParaRPr lang="en-GB" dirty="0"/>
                    </a:p>
                  </a:txBody>
                  <a:tcPr/>
                </a:tc>
              </a:tr>
              <a:tr h="369998">
                <a:tc>
                  <a:txBody>
                    <a:bodyPr/>
                    <a:lstStyle/>
                    <a:p>
                      <a:r>
                        <a:rPr lang="en-GB" dirty="0" smtClean="0"/>
                        <a:t>Authenticate</a:t>
                      </a:r>
                      <a:r>
                        <a:rPr lang="en-GB" baseline="0" dirty="0" smtClean="0"/>
                        <a:t> Subversion user</a:t>
                      </a:r>
                      <a:endParaRPr lang="en-GB" dirty="0"/>
                    </a:p>
                  </a:txBody>
                  <a:tcPr/>
                </a:tc>
                <a:tc>
                  <a:txBody>
                    <a:bodyPr/>
                    <a:lstStyle/>
                    <a:p>
                      <a:r>
                        <a:rPr lang="en-GB" dirty="0" smtClean="0"/>
                        <a:t>3</a:t>
                      </a:r>
                      <a:endParaRPr lang="en-GB" dirty="0"/>
                    </a:p>
                  </a:txBody>
                  <a:tcPr/>
                </a:tc>
                <a:tc>
                  <a:txBody>
                    <a:bodyPr/>
                    <a:lstStyle/>
                    <a:p>
                      <a:r>
                        <a:rPr lang="en-GB" dirty="0" smtClean="0"/>
                        <a:t>9</a:t>
                      </a:r>
                      <a:endParaRPr lang="en-GB" dirty="0"/>
                    </a:p>
                  </a:txBody>
                  <a:tcPr/>
                </a:tc>
              </a:tr>
              <a:tr h="369998">
                <a:tc>
                  <a:txBody>
                    <a:bodyPr/>
                    <a:lstStyle/>
                    <a:p>
                      <a:r>
                        <a:rPr lang="en-GB" dirty="0" smtClean="0"/>
                        <a:t>Support https</a:t>
                      </a:r>
                      <a:r>
                        <a:rPr lang="en-GB" baseline="0" dirty="0" smtClean="0"/>
                        <a:t> connections to Subversion</a:t>
                      </a:r>
                      <a:endParaRPr lang="en-GB" dirty="0"/>
                    </a:p>
                  </a:txBody>
                  <a:tcPr/>
                </a:tc>
                <a:tc>
                  <a:txBody>
                    <a:bodyPr/>
                    <a:lstStyle/>
                    <a:p>
                      <a:r>
                        <a:rPr lang="en-GB" dirty="0" smtClean="0"/>
                        <a:t>2</a:t>
                      </a:r>
                      <a:endParaRPr lang="en-GB" dirty="0"/>
                    </a:p>
                  </a:txBody>
                  <a:tcPr/>
                </a:tc>
                <a:tc>
                  <a:txBody>
                    <a:bodyPr/>
                    <a:lstStyle/>
                    <a:p>
                      <a:r>
                        <a:rPr lang="en-GB" dirty="0" smtClean="0"/>
                        <a:t>10</a:t>
                      </a:r>
                      <a:endParaRPr lang="en-GB" dirty="0"/>
                    </a:p>
                  </a:txBody>
                  <a:tcPr/>
                </a:tc>
              </a:tr>
              <a:tr h="390249">
                <a:tc>
                  <a:txBody>
                    <a:bodyPr/>
                    <a:lstStyle/>
                    <a:p>
                      <a:r>
                        <a:rPr lang="en-GB" dirty="0" smtClean="0"/>
                        <a:t>Add database to TFS (very basic URL input)</a:t>
                      </a:r>
                      <a:endParaRPr lang="en-GB" dirty="0"/>
                    </a:p>
                  </a:txBody>
                  <a:tcPr/>
                </a:tc>
                <a:tc>
                  <a:txBody>
                    <a:bodyPr/>
                    <a:lstStyle/>
                    <a:p>
                      <a:r>
                        <a:rPr lang="en-GB" dirty="0" smtClean="0"/>
                        <a:t>8</a:t>
                      </a:r>
                      <a:endParaRPr lang="en-GB" dirty="0"/>
                    </a:p>
                  </a:txBody>
                  <a:tcPr/>
                </a:tc>
                <a:tc>
                  <a:txBody>
                    <a:bodyPr/>
                    <a:lstStyle/>
                    <a:p>
                      <a:r>
                        <a:rPr lang="en-GB" dirty="0" smtClean="0"/>
                        <a:t>13</a:t>
                      </a:r>
                      <a:endParaRPr lang="en-GB" dirty="0"/>
                    </a:p>
                  </a:txBody>
                  <a:tcPr/>
                </a:tc>
              </a:tr>
              <a:tr h="369998">
                <a:tc>
                  <a:txBody>
                    <a:bodyPr/>
                    <a:lstStyle/>
                    <a:p>
                      <a:r>
                        <a:rPr lang="en-GB" dirty="0" smtClean="0"/>
                        <a:t>Auto-detect TFS/SVN</a:t>
                      </a:r>
                      <a:endParaRPr lang="en-GB" dirty="0"/>
                    </a:p>
                  </a:txBody>
                  <a:tcPr/>
                </a:tc>
                <a:tc>
                  <a:txBody>
                    <a:bodyPr/>
                    <a:lstStyle/>
                    <a:p>
                      <a:r>
                        <a:rPr lang="en-GB" dirty="0" smtClean="0"/>
                        <a:t>3</a:t>
                      </a:r>
                      <a:endParaRPr lang="en-GB" dirty="0"/>
                    </a:p>
                  </a:txBody>
                  <a:tcPr/>
                </a:tc>
                <a:tc>
                  <a:txBody>
                    <a:bodyPr/>
                    <a:lstStyle/>
                    <a:p>
                      <a:r>
                        <a:rPr lang="en-GB" dirty="0" smtClean="0"/>
                        <a:t>14</a:t>
                      </a:r>
                      <a:endParaRPr lang="en-GB" dirty="0"/>
                    </a:p>
                  </a:txBody>
                  <a:tcPr/>
                </a:tc>
              </a:tr>
              <a:tr h="369998">
                <a:tc>
                  <a:txBody>
                    <a:bodyPr/>
                    <a:lstStyle/>
                    <a:p>
                      <a:r>
                        <a:rPr lang="en-GB" dirty="0" smtClean="0"/>
                        <a:t>Remember Recent Source Control System URLs</a:t>
                      </a:r>
                      <a:endParaRPr lang="en-GB" dirty="0"/>
                    </a:p>
                  </a:txBody>
                  <a:tcPr/>
                </a:tc>
                <a:tc>
                  <a:txBody>
                    <a:bodyPr/>
                    <a:lstStyle/>
                    <a:p>
                      <a:r>
                        <a:rPr lang="en-GB" dirty="0" smtClean="0"/>
                        <a:t>1 </a:t>
                      </a:r>
                      <a:endParaRPr lang="en-GB" dirty="0"/>
                    </a:p>
                  </a:txBody>
                  <a:tcPr>
                    <a:lnB w="19050" cap="flat" cmpd="sng" algn="ctr">
                      <a:solidFill>
                        <a:schemeClr val="tx2"/>
                      </a:solidFill>
                      <a:prstDash val="solid"/>
                      <a:round/>
                      <a:headEnd type="none" w="med" len="med"/>
                      <a:tailEnd type="none" w="med" len="med"/>
                    </a:lnB>
                  </a:tcPr>
                </a:tc>
                <a:tc>
                  <a:txBody>
                    <a:bodyPr/>
                    <a:lstStyle/>
                    <a:p>
                      <a:r>
                        <a:rPr lang="en-GB" dirty="0" smtClean="0"/>
                        <a:t>14</a:t>
                      </a:r>
                      <a:endParaRPr lang="en-GB" dirty="0"/>
                    </a:p>
                  </a:txBody>
                  <a:tcPr/>
                </a:tc>
              </a:tr>
              <a:tr h="369998">
                <a:tc>
                  <a:txBody>
                    <a:bodyPr/>
                    <a:lstStyle/>
                    <a:p>
                      <a:endParaRPr lang="en-GB" dirty="0"/>
                    </a:p>
                  </a:txBody>
                  <a:tcPr/>
                </a:tc>
                <a:tc>
                  <a:txBody>
                    <a:bodyPr/>
                    <a:lstStyle/>
                    <a:p>
                      <a:pPr algn="r"/>
                      <a:r>
                        <a:rPr lang="en-GB" dirty="0" smtClean="0"/>
                        <a:t>21</a:t>
                      </a:r>
                      <a:endParaRPr lang="en-GB" dirty="0"/>
                    </a:p>
                  </a:txBody>
                  <a:tcPr>
                    <a:lnT w="19050" cap="flat" cmpd="sng" algn="ctr">
                      <a:solidFill>
                        <a:schemeClr val="tx2"/>
                      </a:solidFill>
                      <a:prstDash val="solid"/>
                      <a:round/>
                      <a:headEnd type="none" w="med" len="med"/>
                      <a:tailEnd type="none" w="med" len="med"/>
                    </a:lnT>
                  </a:tcPr>
                </a:tc>
                <a:tc>
                  <a:txBody>
                    <a:bodyPr/>
                    <a:lstStyle/>
                    <a:p>
                      <a:endParaRPr lang="en-GB" dirty="0"/>
                    </a:p>
                  </a:txBody>
                  <a:tcPr/>
                </a:tc>
              </a:tr>
              <a:tr h="369998">
                <a:tc>
                  <a:txBody>
                    <a:bodyPr/>
                    <a:lstStyle/>
                    <a:p>
                      <a:r>
                        <a:rPr lang="en-GB" dirty="0" smtClean="0"/>
                        <a:t>Select location by browsing SVN repository</a:t>
                      </a:r>
                      <a:endParaRPr lang="en-GB" dirty="0"/>
                    </a:p>
                  </a:txBody>
                  <a:tcPr/>
                </a:tc>
                <a:tc>
                  <a:txBody>
                    <a:bodyPr/>
                    <a:lstStyle/>
                    <a:p>
                      <a:r>
                        <a:rPr lang="en-GB" dirty="0" smtClean="0"/>
                        <a:t>5</a:t>
                      </a:r>
                      <a:endParaRPr lang="en-GB" dirty="0"/>
                    </a:p>
                  </a:txBody>
                  <a:tcPr/>
                </a:tc>
                <a:tc>
                  <a:txBody>
                    <a:bodyPr/>
                    <a:lstStyle/>
                    <a:p>
                      <a:r>
                        <a:rPr lang="en-GB" dirty="0" smtClean="0"/>
                        <a:t>Not needed</a:t>
                      </a:r>
                      <a:endParaRPr lang="en-GB" dirty="0"/>
                    </a:p>
                  </a:txBody>
                  <a:tcPr/>
                </a:tc>
              </a:tr>
              <a:tr h="369998">
                <a:tc>
                  <a:txBody>
                    <a:bodyPr/>
                    <a:lstStyle/>
                    <a:p>
                      <a:r>
                        <a:rPr lang="en-GB" dirty="0" smtClean="0"/>
                        <a:t>Select location by browsing TFS repository</a:t>
                      </a:r>
                      <a:endParaRPr lang="en-GB" dirty="0"/>
                    </a:p>
                  </a:txBody>
                  <a:tcPr/>
                </a:tc>
                <a:tc>
                  <a:txBody>
                    <a:bodyPr/>
                    <a:lstStyle/>
                    <a:p>
                      <a:r>
                        <a:rPr lang="en-GB" dirty="0" smtClean="0"/>
                        <a:t>5</a:t>
                      </a:r>
                      <a:endParaRPr lang="en-GB" dirty="0"/>
                    </a:p>
                  </a:txBody>
                  <a:tcPr/>
                </a:tc>
                <a:tc>
                  <a:txBody>
                    <a:bodyPr/>
                    <a:lstStyle/>
                    <a:p>
                      <a:r>
                        <a:rPr lang="en-GB" dirty="0" smtClean="0"/>
                        <a:t>Not</a:t>
                      </a:r>
                      <a:r>
                        <a:rPr lang="en-GB" baseline="0" dirty="0" smtClean="0"/>
                        <a:t> needed</a:t>
                      </a:r>
                      <a:endParaRPr lang="en-GB" dirty="0" smtClean="0"/>
                    </a:p>
                  </a:txBody>
                  <a:tcPr/>
                </a:tc>
              </a:tr>
              <a:tr h="369998">
                <a:tc>
                  <a:txBody>
                    <a:bodyPr/>
                    <a:lstStyle/>
                    <a:p>
                      <a:r>
                        <a:rPr lang="en-GB" dirty="0" smtClean="0"/>
                        <a:t>Add database to local evaluation repository</a:t>
                      </a:r>
                      <a:endParaRPr lang="en-GB" dirty="0"/>
                    </a:p>
                  </a:txBody>
                  <a:tcPr/>
                </a:tc>
                <a:tc>
                  <a:txBody>
                    <a:bodyPr/>
                    <a:lstStyle/>
                    <a:p>
                      <a:r>
                        <a:rPr lang="en-GB" dirty="0" smtClean="0"/>
                        <a:t>5</a:t>
                      </a:r>
                      <a:endParaRPr lang="en-GB" dirty="0"/>
                    </a:p>
                  </a:txBody>
                  <a:tcPr>
                    <a:lnB w="19050" cap="flat" cmpd="sng" algn="ctr">
                      <a:solidFill>
                        <a:schemeClr val="tx2"/>
                      </a:solidFill>
                      <a:prstDash val="solid"/>
                      <a:round/>
                      <a:headEnd type="none" w="med" len="med"/>
                      <a:tailEnd type="none" w="med" len="med"/>
                    </a:lnB>
                  </a:tcPr>
                </a:tc>
                <a:tc>
                  <a:txBody>
                    <a:bodyPr/>
                    <a:lstStyle/>
                    <a:p>
                      <a:r>
                        <a:rPr lang="en-GB" dirty="0" smtClean="0"/>
                        <a:t>Not needed</a:t>
                      </a:r>
                    </a:p>
                  </a:txBody>
                  <a:tcPr/>
                </a:tc>
              </a:tr>
              <a:tr h="369998">
                <a:tc>
                  <a:txBody>
                    <a:bodyPr/>
                    <a:lstStyle/>
                    <a:p>
                      <a:endParaRPr lang="en-GB" dirty="0"/>
                    </a:p>
                  </a:txBody>
                  <a:tcPr/>
                </a:tc>
                <a:tc>
                  <a:txBody>
                    <a:bodyPr/>
                    <a:lstStyle/>
                    <a:p>
                      <a:pPr algn="r"/>
                      <a:r>
                        <a:rPr lang="en-GB" dirty="0" smtClean="0"/>
                        <a:t>15</a:t>
                      </a:r>
                      <a:endParaRPr lang="en-GB" dirty="0"/>
                    </a:p>
                  </a:txBody>
                  <a:tcPr>
                    <a:lnT w="19050" cap="flat" cmpd="sng" algn="ctr">
                      <a:solidFill>
                        <a:schemeClr val="tx2"/>
                      </a:solidFill>
                      <a:prstDash val="solid"/>
                      <a:round/>
                      <a:headEnd type="none" w="med" len="med"/>
                      <a:tailEnd type="none" w="med" len="med"/>
                    </a:lnT>
                  </a:tcPr>
                </a:tc>
                <a:tc>
                  <a:txBody>
                    <a:bodyPr/>
                    <a:lstStyle/>
                    <a:p>
                      <a:endParaRPr lang="en-GB" dirty="0" smtClean="0"/>
                    </a:p>
                  </a:txBody>
                  <a:tcPr/>
                </a:tc>
              </a:tr>
            </a:tbl>
          </a:graphicData>
        </a:graphic>
      </p:graphicFrame>
    </p:spTree>
    <p:extLst>
      <p:ext uri="{BB962C8B-B14F-4D97-AF65-F5344CB8AC3E}">
        <p14:creationId xmlns:p14="http://schemas.microsoft.com/office/powerpoint/2010/main" val="1071915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110" b="36392"/>
          <a:stretch/>
        </p:blipFill>
        <p:spPr>
          <a:xfrm>
            <a:off x="210395" y="1916832"/>
            <a:ext cx="8676723" cy="4032448"/>
          </a:xfrm>
          <a:prstGeom prst="rect">
            <a:avLst/>
          </a:prstGeom>
        </p:spPr>
      </p:pic>
      <p:sp>
        <p:nvSpPr>
          <p:cNvPr id="2" name="Title 1"/>
          <p:cNvSpPr>
            <a:spLocks noGrp="1"/>
          </p:cNvSpPr>
          <p:nvPr>
            <p:ph type="title"/>
          </p:nvPr>
        </p:nvSpPr>
        <p:spPr>
          <a:xfrm>
            <a:off x="179512" y="-99392"/>
            <a:ext cx="2818656" cy="782960"/>
          </a:xfrm>
        </p:spPr>
        <p:txBody>
          <a:bodyPr/>
          <a:lstStyle/>
          <a:p>
            <a:pPr algn="l"/>
            <a:r>
              <a:rPr lang="en-GB" dirty="0" smtClean="0"/>
              <a:t>Sprint 2</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964281399"/>
              </p:ext>
            </p:extLst>
          </p:nvPr>
        </p:nvGraphicFramePr>
        <p:xfrm>
          <a:off x="5148064" y="121031"/>
          <a:ext cx="3898776" cy="1706880"/>
        </p:xfrm>
        <a:graphic>
          <a:graphicData uri="http://schemas.openxmlformats.org/drawingml/2006/table">
            <a:tbl>
              <a:tblPr bandRow="1">
                <a:tableStyleId>{5C22544A-7EE6-4342-B048-85BDC9FD1C3A}</a:tableStyleId>
              </a:tblPr>
              <a:tblGrid>
                <a:gridCol w="3898776"/>
              </a:tblGrid>
              <a:tr h="216000">
                <a:tc>
                  <a:txBody>
                    <a:bodyPr/>
                    <a:lstStyle/>
                    <a:p>
                      <a:r>
                        <a:rPr lang="en-GB" sz="1000" b="1" smtClean="0"/>
                        <a:t>&gt;&gt; Add </a:t>
                      </a:r>
                      <a:r>
                        <a:rPr lang="en-GB" sz="1000" b="1" dirty="0" smtClean="0"/>
                        <a:t>database to Subversion (very basic URL input)</a:t>
                      </a:r>
                      <a:endParaRPr lang="en-GB" sz="1000" b="1" dirty="0"/>
                    </a:p>
                  </a:txBody>
                  <a:tcPr/>
                </a:tc>
              </a:tr>
              <a:tr h="216000">
                <a:tc>
                  <a:txBody>
                    <a:bodyPr/>
                    <a:lstStyle/>
                    <a:p>
                      <a:r>
                        <a:rPr lang="en-GB" sz="1000" dirty="0" smtClean="0">
                          <a:solidFill>
                            <a:schemeClr val="bg1">
                              <a:lumMod val="50000"/>
                            </a:schemeClr>
                          </a:solidFill>
                        </a:rPr>
                        <a:t>Automatically</a:t>
                      </a:r>
                      <a:r>
                        <a:rPr lang="en-GB" sz="1000" baseline="0" dirty="0" smtClean="0">
                          <a:solidFill>
                            <a:schemeClr val="bg1">
                              <a:lumMod val="50000"/>
                            </a:schemeClr>
                          </a:solidFill>
                        </a:rPr>
                        <a:t> i</a:t>
                      </a:r>
                      <a:r>
                        <a:rPr lang="en-GB" sz="1000" dirty="0" smtClean="0">
                          <a:solidFill>
                            <a:schemeClr val="bg1">
                              <a:lumMod val="50000"/>
                            </a:schemeClr>
                          </a:solidFill>
                        </a:rPr>
                        <a:t>nclude missing trailing / (Usability)</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Authenticate</a:t>
                      </a:r>
                      <a:r>
                        <a:rPr lang="en-GB" sz="1000" baseline="0" dirty="0" smtClean="0">
                          <a:solidFill>
                            <a:schemeClr val="bg1">
                              <a:lumMod val="50000"/>
                            </a:schemeClr>
                          </a:solidFill>
                        </a:rPr>
                        <a:t> Subversion user</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Support https</a:t>
                      </a:r>
                      <a:r>
                        <a:rPr lang="en-GB" sz="1000" baseline="0" dirty="0" smtClean="0">
                          <a:solidFill>
                            <a:schemeClr val="bg1">
                              <a:lumMod val="50000"/>
                            </a:schemeClr>
                          </a:solidFill>
                        </a:rPr>
                        <a:t> connections to Subversion</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Add database to TFS (very basic URL input)</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Auto-detect TFS/SVN</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Remember Recent Source Control System URLs</a:t>
                      </a:r>
                      <a:endParaRPr lang="en-GB" sz="1000" dirty="0">
                        <a:solidFill>
                          <a:schemeClr val="bg1">
                            <a:lumMod val="50000"/>
                          </a:schemeClr>
                        </a:solidFill>
                      </a:endParaRPr>
                    </a:p>
                  </a:txBody>
                  <a:tcPr/>
                </a:tc>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666" y="2500428"/>
            <a:ext cx="6666667" cy="1857143"/>
          </a:xfrm>
          <a:prstGeom prst="rect">
            <a:avLst/>
          </a:prstGeom>
        </p:spPr>
      </p:pic>
    </p:spTree>
    <p:extLst>
      <p:ext uri="{BB962C8B-B14F-4D97-AF65-F5344CB8AC3E}">
        <p14:creationId xmlns:p14="http://schemas.microsoft.com/office/powerpoint/2010/main" val="3391124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110" b="36392"/>
          <a:stretch/>
        </p:blipFill>
        <p:spPr>
          <a:xfrm>
            <a:off x="215757" y="1916832"/>
            <a:ext cx="8676723" cy="4032448"/>
          </a:xfrm>
          <a:prstGeom prst="rect">
            <a:avLst/>
          </a:prstGeom>
        </p:spPr>
      </p:pic>
      <p:sp>
        <p:nvSpPr>
          <p:cNvPr id="2" name="Title 1"/>
          <p:cNvSpPr>
            <a:spLocks noGrp="1"/>
          </p:cNvSpPr>
          <p:nvPr>
            <p:ph type="title"/>
          </p:nvPr>
        </p:nvSpPr>
        <p:spPr>
          <a:xfrm>
            <a:off x="179512" y="-99392"/>
            <a:ext cx="2818656" cy="782960"/>
          </a:xfrm>
        </p:spPr>
        <p:txBody>
          <a:bodyPr/>
          <a:lstStyle/>
          <a:p>
            <a:pPr algn="l"/>
            <a:r>
              <a:rPr lang="en-GB" dirty="0" smtClean="0"/>
              <a:t>Sprint 8</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24592207"/>
              </p:ext>
            </p:extLst>
          </p:nvPr>
        </p:nvGraphicFramePr>
        <p:xfrm>
          <a:off x="5148064" y="121031"/>
          <a:ext cx="3898776" cy="1706880"/>
        </p:xfrm>
        <a:graphic>
          <a:graphicData uri="http://schemas.openxmlformats.org/drawingml/2006/table">
            <a:tbl>
              <a:tblPr bandRow="1">
                <a:tableStyleId>{5C22544A-7EE6-4342-B048-85BDC9FD1C3A}</a:tableStyleId>
              </a:tblPr>
              <a:tblGrid>
                <a:gridCol w="3898776"/>
              </a:tblGrid>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B050"/>
                          </a:solidFill>
                          <a:ea typeface="Calibri"/>
                          <a:cs typeface="Times New Roman"/>
                          <a:sym typeface="Wingdings"/>
                        </a:rPr>
                        <a:t></a:t>
                      </a:r>
                      <a:r>
                        <a:rPr lang="en-GB" sz="1000" baseline="0" dirty="0" smtClean="0">
                          <a:solidFill>
                            <a:schemeClr val="dk1"/>
                          </a:solidFill>
                          <a:ea typeface="+mn-ea"/>
                          <a:cs typeface="+mn-cs"/>
                          <a:sym typeface="Wingdings"/>
                        </a:rPr>
                        <a:t> </a:t>
                      </a:r>
                      <a:r>
                        <a:rPr lang="en-GB" sz="1000" b="0" dirty="0" smtClean="0"/>
                        <a:t>Add database to Subversion (very basic URL input)</a:t>
                      </a:r>
                      <a:endParaRPr lang="en-GB" sz="1000" b="0" dirty="0"/>
                    </a:p>
                  </a:txBody>
                  <a:tcPr/>
                </a:tc>
              </a:tr>
              <a:tr h="216000">
                <a:tc>
                  <a:txBody>
                    <a:bodyPr/>
                    <a:lstStyle/>
                    <a:p>
                      <a:r>
                        <a:rPr lang="en-GB" sz="1000" b="1" dirty="0" smtClean="0">
                          <a:solidFill>
                            <a:schemeClr val="tx1"/>
                          </a:solidFill>
                        </a:rPr>
                        <a:t>&gt;&gt; Automatically</a:t>
                      </a:r>
                      <a:r>
                        <a:rPr lang="en-GB" sz="1000" b="1" baseline="0" dirty="0" smtClean="0">
                          <a:solidFill>
                            <a:schemeClr val="tx1"/>
                          </a:solidFill>
                        </a:rPr>
                        <a:t> i</a:t>
                      </a:r>
                      <a:r>
                        <a:rPr lang="en-GB" sz="1000" b="1" dirty="0" smtClean="0">
                          <a:solidFill>
                            <a:schemeClr val="tx1"/>
                          </a:solidFill>
                        </a:rPr>
                        <a:t>nclude missing trailing / (Usability)</a:t>
                      </a:r>
                      <a:endParaRPr lang="en-GB" sz="1000" b="1" dirty="0">
                        <a:solidFill>
                          <a:schemeClr val="tx1"/>
                        </a:solidFill>
                      </a:endParaRPr>
                    </a:p>
                  </a:txBody>
                  <a:tcPr/>
                </a:tc>
              </a:tr>
              <a:tr h="216000">
                <a:tc>
                  <a:txBody>
                    <a:bodyPr/>
                    <a:lstStyle/>
                    <a:p>
                      <a:r>
                        <a:rPr lang="en-GB" sz="1000" dirty="0" smtClean="0">
                          <a:solidFill>
                            <a:schemeClr val="bg1">
                              <a:lumMod val="50000"/>
                            </a:schemeClr>
                          </a:solidFill>
                        </a:rPr>
                        <a:t>Authenticate</a:t>
                      </a:r>
                      <a:r>
                        <a:rPr lang="en-GB" sz="1000" baseline="0" dirty="0" smtClean="0">
                          <a:solidFill>
                            <a:schemeClr val="bg1">
                              <a:lumMod val="50000"/>
                            </a:schemeClr>
                          </a:solidFill>
                        </a:rPr>
                        <a:t> Subversion user</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Support https</a:t>
                      </a:r>
                      <a:r>
                        <a:rPr lang="en-GB" sz="1000" baseline="0" dirty="0" smtClean="0">
                          <a:solidFill>
                            <a:schemeClr val="bg1">
                              <a:lumMod val="50000"/>
                            </a:schemeClr>
                          </a:solidFill>
                        </a:rPr>
                        <a:t> connections to Subversion</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Add database to TFS (very basic URL input)</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Auto-detect TFS/SVN</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Remember Recent Source Control System URLs</a:t>
                      </a:r>
                      <a:endParaRPr lang="en-GB" sz="1000" dirty="0">
                        <a:solidFill>
                          <a:schemeClr val="bg1">
                            <a:lumMod val="50000"/>
                          </a:schemeClr>
                        </a:solidFill>
                      </a:endParaRPr>
                    </a:p>
                  </a:txBody>
                  <a:tcPr/>
                </a:tc>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783" y="2492896"/>
            <a:ext cx="6666667" cy="1857143"/>
          </a:xfrm>
          <a:prstGeom prst="rect">
            <a:avLst/>
          </a:prstGeom>
        </p:spPr>
      </p:pic>
    </p:spTree>
    <p:extLst>
      <p:ext uri="{BB962C8B-B14F-4D97-AF65-F5344CB8AC3E}">
        <p14:creationId xmlns:p14="http://schemas.microsoft.com/office/powerpoint/2010/main" val="3919135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725271"/>
            <a:ext cx="6676191" cy="18476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060848"/>
            <a:ext cx="4466667" cy="220952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8279267"/>
              </p:ext>
            </p:extLst>
          </p:nvPr>
        </p:nvGraphicFramePr>
        <p:xfrm>
          <a:off x="5148064" y="121031"/>
          <a:ext cx="3898776" cy="1706880"/>
        </p:xfrm>
        <a:graphic>
          <a:graphicData uri="http://schemas.openxmlformats.org/drawingml/2006/table">
            <a:tbl>
              <a:tblPr bandRow="1">
                <a:tableStyleId>{5C22544A-7EE6-4342-B048-85BDC9FD1C3A}</a:tableStyleId>
              </a:tblPr>
              <a:tblGrid>
                <a:gridCol w="3898776"/>
              </a:tblGrid>
              <a:tr h="216000">
                <a:tc>
                  <a:txBody>
                    <a:bodyPr/>
                    <a:lstStyle/>
                    <a:p>
                      <a:r>
                        <a:rPr lang="en-GB" sz="1000" b="1" dirty="0" smtClean="0">
                          <a:solidFill>
                            <a:srgbClr val="00B050"/>
                          </a:solidFill>
                          <a:ea typeface="Calibri"/>
                          <a:cs typeface="Times New Roman"/>
                          <a:sym typeface="Wingdings"/>
                        </a:rPr>
                        <a:t></a:t>
                      </a:r>
                      <a:r>
                        <a:rPr lang="en-GB" sz="1000" b="0" dirty="0" smtClean="0"/>
                        <a:t>Add database to Subversion (very basic URL input)</a:t>
                      </a:r>
                      <a:endParaRPr lang="en-GB" sz="1000" b="0" dirty="0"/>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Automatically</a:t>
                      </a:r>
                      <a:r>
                        <a:rPr lang="en-GB" sz="1000" b="0" baseline="0" dirty="0" smtClean="0">
                          <a:solidFill>
                            <a:schemeClr val="tx1"/>
                          </a:solidFill>
                        </a:rPr>
                        <a:t> i</a:t>
                      </a:r>
                      <a:r>
                        <a:rPr lang="en-GB" sz="1000" b="0" dirty="0" smtClean="0">
                          <a:solidFill>
                            <a:schemeClr val="tx1"/>
                          </a:solidFill>
                        </a:rPr>
                        <a:t>nclude missing trailing / (Usability)</a:t>
                      </a:r>
                      <a:endParaRPr lang="en-GB" sz="1000" b="0" dirty="0">
                        <a:solidFill>
                          <a:schemeClr val="tx1"/>
                        </a:solidFill>
                      </a:endParaRPr>
                    </a:p>
                  </a:txBody>
                  <a:tcPr/>
                </a:tc>
              </a:tr>
              <a:tr h="216000">
                <a:tc>
                  <a:txBody>
                    <a:bodyPr/>
                    <a:lstStyle/>
                    <a:p>
                      <a:r>
                        <a:rPr lang="en-GB" sz="1000" b="1" dirty="0" smtClean="0">
                          <a:solidFill>
                            <a:schemeClr val="tx1"/>
                          </a:solidFill>
                        </a:rPr>
                        <a:t>&gt;&gt; Authenticate</a:t>
                      </a:r>
                      <a:r>
                        <a:rPr lang="en-GB" sz="1000" b="1" baseline="0" dirty="0" smtClean="0">
                          <a:solidFill>
                            <a:schemeClr val="tx1"/>
                          </a:solidFill>
                        </a:rPr>
                        <a:t> Subversion user</a:t>
                      </a:r>
                      <a:endParaRPr lang="en-GB" sz="1000" b="1" dirty="0">
                        <a:solidFill>
                          <a:schemeClr val="tx1"/>
                        </a:solidFill>
                      </a:endParaRPr>
                    </a:p>
                  </a:txBody>
                  <a:tcPr/>
                </a:tc>
              </a:tr>
              <a:tr h="216000">
                <a:tc>
                  <a:txBody>
                    <a:bodyPr/>
                    <a:lstStyle/>
                    <a:p>
                      <a:r>
                        <a:rPr lang="en-GB" sz="1000" b="1" dirty="0" smtClean="0">
                          <a:solidFill>
                            <a:schemeClr val="tx1"/>
                          </a:solidFill>
                        </a:rPr>
                        <a:t>&gt;&gt; Support https</a:t>
                      </a:r>
                      <a:r>
                        <a:rPr lang="en-GB" sz="1000" b="1" baseline="0" dirty="0" smtClean="0">
                          <a:solidFill>
                            <a:schemeClr val="tx1"/>
                          </a:solidFill>
                        </a:rPr>
                        <a:t> connections to Subversion</a:t>
                      </a:r>
                      <a:endParaRPr lang="en-GB" sz="1000" b="1" dirty="0">
                        <a:solidFill>
                          <a:schemeClr val="tx1"/>
                        </a:solidFill>
                      </a:endParaRPr>
                    </a:p>
                  </a:txBody>
                  <a:tcPr/>
                </a:tc>
              </a:tr>
              <a:tr h="216000">
                <a:tc>
                  <a:txBody>
                    <a:bodyPr/>
                    <a:lstStyle/>
                    <a:p>
                      <a:r>
                        <a:rPr lang="en-GB" sz="1000" dirty="0" smtClean="0">
                          <a:solidFill>
                            <a:schemeClr val="bg1">
                              <a:lumMod val="50000"/>
                            </a:schemeClr>
                          </a:solidFill>
                        </a:rPr>
                        <a:t>Add database to TFS (very basic URL input)</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Auto-detect TFS/SVN</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Remember Recent Source Control System URLs</a:t>
                      </a:r>
                      <a:endParaRPr lang="en-GB" sz="1000" dirty="0">
                        <a:solidFill>
                          <a:schemeClr val="bg1">
                            <a:lumMod val="50000"/>
                          </a:schemeClr>
                        </a:solidFill>
                      </a:endParaRPr>
                    </a:p>
                  </a:txBody>
                  <a:tcPr/>
                </a:tc>
              </a:tr>
            </a:tbl>
          </a:graphicData>
        </a:graphic>
      </p:graphicFrame>
      <p:sp>
        <p:nvSpPr>
          <p:cNvPr id="12" name="Title 1"/>
          <p:cNvSpPr>
            <a:spLocks noGrp="1"/>
          </p:cNvSpPr>
          <p:nvPr>
            <p:ph type="title"/>
          </p:nvPr>
        </p:nvSpPr>
        <p:spPr>
          <a:xfrm>
            <a:off x="107504" y="-99392"/>
            <a:ext cx="2818656" cy="782960"/>
          </a:xfrm>
        </p:spPr>
        <p:txBody>
          <a:bodyPr/>
          <a:lstStyle/>
          <a:p>
            <a:pPr algn="l"/>
            <a:r>
              <a:rPr lang="en-GB" dirty="0" smtClean="0"/>
              <a:t>Sprint 10</a:t>
            </a:r>
            <a:endParaRPr lang="en-GB" dirty="0"/>
          </a:p>
        </p:txBody>
      </p:sp>
    </p:spTree>
    <p:extLst>
      <p:ext uri="{BB962C8B-B14F-4D97-AF65-F5344CB8AC3E}">
        <p14:creationId xmlns:p14="http://schemas.microsoft.com/office/powerpoint/2010/main" val="4253921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2" y="2473980"/>
            <a:ext cx="9081577" cy="2899236"/>
          </a:xfrm>
          <a:prstGeom prst="rect">
            <a:avLst/>
          </a:prstGeom>
        </p:spPr>
      </p:pic>
      <p:sp>
        <p:nvSpPr>
          <p:cNvPr id="6" name="Title 1"/>
          <p:cNvSpPr txBox="1">
            <a:spLocks/>
          </p:cNvSpPr>
          <p:nvPr/>
        </p:nvSpPr>
        <p:spPr>
          <a:xfrm>
            <a:off x="107504" y="-99392"/>
            <a:ext cx="2818656"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effectLst>
                  <a:outerShdw blurRad="38100" dist="38100" dir="2700000" algn="tl">
                    <a:srgbClr val="000000">
                      <a:alpha val="43137"/>
                    </a:srgbClr>
                  </a:outerShdw>
                </a:effectLst>
              </a:rPr>
              <a:t>Sprint 13</a:t>
            </a:r>
            <a:endParaRPr lang="en-GB" b="1" dirty="0">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1683883310"/>
              </p:ext>
            </p:extLst>
          </p:nvPr>
        </p:nvGraphicFramePr>
        <p:xfrm>
          <a:off x="5148064" y="121031"/>
          <a:ext cx="3898776" cy="1706880"/>
        </p:xfrm>
        <a:graphic>
          <a:graphicData uri="http://schemas.openxmlformats.org/drawingml/2006/table">
            <a:tbl>
              <a:tblPr bandRow="1">
                <a:tableStyleId>{5C22544A-7EE6-4342-B048-85BDC9FD1C3A}</a:tableStyleId>
              </a:tblPr>
              <a:tblGrid>
                <a:gridCol w="3898776"/>
              </a:tblGrid>
              <a:tr h="216000">
                <a:tc>
                  <a:txBody>
                    <a:bodyPr/>
                    <a:lstStyle/>
                    <a:p>
                      <a:r>
                        <a:rPr lang="en-GB" sz="1000" b="1" dirty="0" smtClean="0">
                          <a:solidFill>
                            <a:srgbClr val="00B050"/>
                          </a:solidFill>
                          <a:ea typeface="Calibri"/>
                          <a:cs typeface="Times New Roman"/>
                          <a:sym typeface="Wingdings"/>
                        </a:rPr>
                        <a:t></a:t>
                      </a:r>
                      <a:r>
                        <a:rPr lang="en-GB" sz="1000" b="0" dirty="0" smtClean="0"/>
                        <a:t>Add database to Subversion (very basic URL input)</a:t>
                      </a:r>
                      <a:endParaRPr lang="en-GB" sz="1000" b="0" dirty="0"/>
                    </a:p>
                  </a:txBody>
                  <a:tcPr/>
                </a:tc>
              </a:tr>
              <a:tr h="216000">
                <a:tc>
                  <a:txBody>
                    <a:bodyPr/>
                    <a:lstStyle/>
                    <a:p>
                      <a:r>
                        <a:rPr lang="en-GB" sz="1000" b="1" dirty="0" smtClean="0">
                          <a:solidFill>
                            <a:srgbClr val="00B050"/>
                          </a:solidFill>
                          <a:ea typeface="Calibri"/>
                          <a:cs typeface="Times New Roman"/>
                          <a:sym typeface="Wingdings"/>
                        </a:rPr>
                        <a:t></a:t>
                      </a:r>
                      <a:r>
                        <a:rPr lang="en-GB" sz="1000" dirty="0" smtClean="0">
                          <a:solidFill>
                            <a:schemeClr val="tx1"/>
                          </a:solidFill>
                        </a:rPr>
                        <a:t>Automatically</a:t>
                      </a:r>
                      <a:r>
                        <a:rPr lang="en-GB" sz="1000" baseline="0" dirty="0" smtClean="0">
                          <a:solidFill>
                            <a:schemeClr val="tx1"/>
                          </a:solidFill>
                        </a:rPr>
                        <a:t> i</a:t>
                      </a:r>
                      <a:r>
                        <a:rPr lang="en-GB" sz="1000" dirty="0" smtClean="0">
                          <a:solidFill>
                            <a:schemeClr val="tx1"/>
                          </a:solidFill>
                        </a:rPr>
                        <a:t>nclude missing trailing / (Usability)</a:t>
                      </a:r>
                      <a:endParaRPr lang="en-GB" sz="1000" dirty="0">
                        <a:solidFill>
                          <a:schemeClr val="tx1"/>
                        </a:solidFill>
                      </a:endParaRPr>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Authenticate</a:t>
                      </a:r>
                      <a:r>
                        <a:rPr lang="en-GB" sz="1000" b="0" baseline="0" dirty="0" smtClean="0">
                          <a:solidFill>
                            <a:schemeClr val="tx1"/>
                          </a:solidFill>
                        </a:rPr>
                        <a:t> Subversion user</a:t>
                      </a:r>
                      <a:endParaRPr lang="en-GB" sz="1000" b="0" dirty="0">
                        <a:solidFill>
                          <a:schemeClr val="tx1"/>
                        </a:solidFill>
                      </a:endParaRPr>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Support https</a:t>
                      </a:r>
                      <a:r>
                        <a:rPr lang="en-GB" sz="1000" b="0" baseline="0" dirty="0" smtClean="0">
                          <a:solidFill>
                            <a:schemeClr val="tx1"/>
                          </a:solidFill>
                        </a:rPr>
                        <a:t> connections to Subversion</a:t>
                      </a:r>
                      <a:endParaRPr lang="en-GB" sz="1000" b="0" dirty="0">
                        <a:solidFill>
                          <a:schemeClr val="tx1"/>
                        </a:solidFill>
                      </a:endParaRPr>
                    </a:p>
                  </a:txBody>
                  <a:tcPr/>
                </a:tc>
              </a:tr>
              <a:tr h="216000">
                <a:tc>
                  <a:txBody>
                    <a:bodyPr/>
                    <a:lstStyle/>
                    <a:p>
                      <a:r>
                        <a:rPr lang="en-GB" sz="1000" dirty="0" smtClean="0">
                          <a:solidFill>
                            <a:schemeClr val="tx1"/>
                          </a:solidFill>
                        </a:rPr>
                        <a:t>&gt;&gt; </a:t>
                      </a:r>
                      <a:r>
                        <a:rPr lang="en-GB" sz="1000" b="1" dirty="0" smtClean="0">
                          <a:solidFill>
                            <a:schemeClr val="tx1"/>
                          </a:solidFill>
                        </a:rPr>
                        <a:t>Add database to TFS (very basic URL input)</a:t>
                      </a:r>
                      <a:endParaRPr lang="en-GB" sz="1000" b="1" dirty="0">
                        <a:solidFill>
                          <a:schemeClr val="tx1"/>
                        </a:solidFill>
                      </a:endParaRPr>
                    </a:p>
                  </a:txBody>
                  <a:tcPr/>
                </a:tc>
              </a:tr>
              <a:tr h="216000">
                <a:tc>
                  <a:txBody>
                    <a:bodyPr/>
                    <a:lstStyle/>
                    <a:p>
                      <a:r>
                        <a:rPr lang="en-GB" sz="1000" dirty="0" smtClean="0">
                          <a:solidFill>
                            <a:schemeClr val="bg1">
                              <a:lumMod val="50000"/>
                            </a:schemeClr>
                          </a:solidFill>
                        </a:rPr>
                        <a:t>Auto-detect TFS/SVN</a:t>
                      </a:r>
                      <a:endParaRPr lang="en-GB" sz="1000" dirty="0">
                        <a:solidFill>
                          <a:schemeClr val="bg1">
                            <a:lumMod val="50000"/>
                          </a:schemeClr>
                        </a:solidFill>
                      </a:endParaRPr>
                    </a:p>
                  </a:txBody>
                  <a:tcPr/>
                </a:tc>
              </a:tr>
              <a:tr h="216000">
                <a:tc>
                  <a:txBody>
                    <a:bodyPr/>
                    <a:lstStyle/>
                    <a:p>
                      <a:r>
                        <a:rPr lang="en-GB" sz="1000" dirty="0" smtClean="0">
                          <a:solidFill>
                            <a:schemeClr val="bg1">
                              <a:lumMod val="50000"/>
                            </a:schemeClr>
                          </a:solidFill>
                        </a:rPr>
                        <a:t>Remember Recent Source Control System URLs</a:t>
                      </a:r>
                      <a:endParaRPr lang="en-GB" sz="1000" dirty="0">
                        <a:solidFill>
                          <a:schemeClr val="bg1">
                            <a:lumMod val="50000"/>
                          </a:schemeClr>
                        </a:solidFill>
                      </a:endParaRPr>
                    </a:p>
                  </a:txBody>
                  <a:tcPr/>
                </a:tc>
              </a:tr>
            </a:tbl>
          </a:graphicData>
        </a:graphic>
      </p:graphicFrame>
    </p:spTree>
    <p:extLst>
      <p:ext uri="{BB962C8B-B14F-4D97-AF65-F5344CB8AC3E}">
        <p14:creationId xmlns:p14="http://schemas.microsoft.com/office/powerpoint/2010/main" val="41730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57" y="2348880"/>
            <a:ext cx="8714286" cy="3323810"/>
          </a:xfrm>
          <a:prstGeom prst="rect">
            <a:avLst/>
          </a:prstGeom>
        </p:spPr>
      </p:pic>
      <p:sp>
        <p:nvSpPr>
          <p:cNvPr id="7" name="Title 1"/>
          <p:cNvSpPr txBox="1">
            <a:spLocks/>
          </p:cNvSpPr>
          <p:nvPr/>
        </p:nvSpPr>
        <p:spPr>
          <a:xfrm>
            <a:off x="107504" y="-99392"/>
            <a:ext cx="2818656"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effectLst>
                  <a:outerShdw blurRad="38100" dist="38100" dir="2700000" algn="tl">
                    <a:srgbClr val="000000">
                      <a:alpha val="43137"/>
                    </a:srgbClr>
                  </a:outerShdw>
                </a:effectLst>
              </a:rPr>
              <a:t>Sprint 14</a:t>
            </a:r>
            <a:endParaRPr lang="en-GB" b="1" dirty="0">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347502642"/>
              </p:ext>
            </p:extLst>
          </p:nvPr>
        </p:nvGraphicFramePr>
        <p:xfrm>
          <a:off x="5148064" y="121031"/>
          <a:ext cx="3898776" cy="1706880"/>
        </p:xfrm>
        <a:graphic>
          <a:graphicData uri="http://schemas.openxmlformats.org/drawingml/2006/table">
            <a:tbl>
              <a:tblPr bandRow="1">
                <a:tableStyleId>{5C22544A-7EE6-4342-B048-85BDC9FD1C3A}</a:tableStyleId>
              </a:tblPr>
              <a:tblGrid>
                <a:gridCol w="3898776"/>
              </a:tblGrid>
              <a:tr h="216000">
                <a:tc>
                  <a:txBody>
                    <a:bodyPr/>
                    <a:lstStyle/>
                    <a:p>
                      <a:r>
                        <a:rPr lang="en-GB" sz="900" b="1" dirty="0" smtClean="0">
                          <a:solidFill>
                            <a:srgbClr val="00B050"/>
                          </a:solidFill>
                          <a:ea typeface="Calibri"/>
                          <a:cs typeface="Times New Roman"/>
                          <a:sym typeface="Wingdings"/>
                        </a:rPr>
                        <a:t></a:t>
                      </a:r>
                      <a:r>
                        <a:rPr lang="en-GB" sz="1000" b="0" dirty="0" smtClean="0"/>
                        <a:t>Add database to Subversion (very basic URL input)</a:t>
                      </a:r>
                      <a:endParaRPr lang="en-GB" sz="1000" b="0" dirty="0"/>
                    </a:p>
                  </a:txBody>
                  <a:tcPr/>
                </a:tc>
              </a:tr>
              <a:tr h="216000">
                <a:tc>
                  <a:txBody>
                    <a:bodyPr/>
                    <a:lstStyle/>
                    <a:p>
                      <a:r>
                        <a:rPr lang="en-GB" sz="1000" b="1" dirty="0" smtClean="0">
                          <a:solidFill>
                            <a:srgbClr val="00B050"/>
                          </a:solidFill>
                          <a:ea typeface="Calibri"/>
                          <a:cs typeface="Times New Roman"/>
                          <a:sym typeface="Wingdings"/>
                        </a:rPr>
                        <a:t></a:t>
                      </a:r>
                      <a:r>
                        <a:rPr lang="en-GB" sz="1000" dirty="0" smtClean="0">
                          <a:solidFill>
                            <a:schemeClr val="tx1"/>
                          </a:solidFill>
                        </a:rPr>
                        <a:t>Automatically</a:t>
                      </a:r>
                      <a:r>
                        <a:rPr lang="en-GB" sz="1000" baseline="0" dirty="0" smtClean="0">
                          <a:solidFill>
                            <a:schemeClr val="tx1"/>
                          </a:solidFill>
                        </a:rPr>
                        <a:t> i</a:t>
                      </a:r>
                      <a:r>
                        <a:rPr lang="en-GB" sz="1000" dirty="0" smtClean="0">
                          <a:solidFill>
                            <a:schemeClr val="tx1"/>
                          </a:solidFill>
                        </a:rPr>
                        <a:t>nclude missing trailing / (Usability)</a:t>
                      </a:r>
                      <a:endParaRPr lang="en-GB" sz="1000" dirty="0">
                        <a:solidFill>
                          <a:schemeClr val="tx1"/>
                        </a:solidFill>
                      </a:endParaRPr>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Authenticate</a:t>
                      </a:r>
                      <a:r>
                        <a:rPr lang="en-GB" sz="1000" b="0" baseline="0" dirty="0" smtClean="0">
                          <a:solidFill>
                            <a:schemeClr val="tx1"/>
                          </a:solidFill>
                        </a:rPr>
                        <a:t> Subversion user</a:t>
                      </a:r>
                      <a:endParaRPr lang="en-GB" sz="1000" b="0" dirty="0">
                        <a:solidFill>
                          <a:schemeClr val="tx1"/>
                        </a:solidFill>
                      </a:endParaRPr>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Support https</a:t>
                      </a:r>
                      <a:r>
                        <a:rPr lang="en-GB" sz="1000" b="0" baseline="0" dirty="0" smtClean="0">
                          <a:solidFill>
                            <a:schemeClr val="tx1"/>
                          </a:solidFill>
                        </a:rPr>
                        <a:t> connections to Subversion</a:t>
                      </a:r>
                      <a:endParaRPr lang="en-GB" sz="1000" b="0" dirty="0">
                        <a:solidFill>
                          <a:schemeClr val="tx1"/>
                        </a:solidFill>
                      </a:endParaRPr>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Add database to TFS (very basic URL input)</a:t>
                      </a:r>
                      <a:endParaRPr lang="en-GB" sz="1000" b="0" dirty="0">
                        <a:solidFill>
                          <a:schemeClr val="tx1"/>
                        </a:solidFill>
                      </a:endParaRPr>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Auto-detect TFS/SVN</a:t>
                      </a:r>
                      <a:endParaRPr lang="en-GB" sz="1000" b="0" dirty="0">
                        <a:solidFill>
                          <a:schemeClr val="tx1"/>
                        </a:solidFill>
                      </a:endParaRPr>
                    </a:p>
                  </a:txBody>
                  <a:tcPr/>
                </a:tc>
              </a:tr>
              <a:tr h="216000">
                <a:tc>
                  <a:txBody>
                    <a:bodyPr/>
                    <a:lstStyle/>
                    <a:p>
                      <a:r>
                        <a:rPr lang="en-GB" sz="1000" b="1" dirty="0" smtClean="0">
                          <a:solidFill>
                            <a:srgbClr val="00B050"/>
                          </a:solidFill>
                          <a:ea typeface="Calibri"/>
                          <a:cs typeface="Times New Roman"/>
                          <a:sym typeface="Wingdings"/>
                        </a:rPr>
                        <a:t></a:t>
                      </a:r>
                      <a:r>
                        <a:rPr lang="en-GB" sz="1000" b="0" dirty="0" smtClean="0">
                          <a:solidFill>
                            <a:schemeClr val="tx1"/>
                          </a:solidFill>
                        </a:rPr>
                        <a:t>Remember Recent Source Control System URLs</a:t>
                      </a:r>
                      <a:endParaRPr lang="en-GB" sz="1000" b="0" dirty="0">
                        <a:solidFill>
                          <a:schemeClr val="tx1"/>
                        </a:solidFill>
                      </a:endParaRPr>
                    </a:p>
                  </a:txBody>
                  <a:tcPr/>
                </a:tc>
              </a:tr>
            </a:tbl>
          </a:graphicData>
        </a:graphic>
      </p:graphicFrame>
    </p:spTree>
    <p:extLst>
      <p:ext uri="{BB962C8B-B14F-4D97-AF65-F5344CB8AC3E}">
        <p14:creationId xmlns:p14="http://schemas.microsoft.com/office/powerpoint/2010/main" val="4268507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Did we do the right thing?</a:t>
            </a:r>
            <a:endParaRPr lang="en-GB" dirty="0"/>
          </a:p>
        </p:txBody>
      </p:sp>
      <p:sp>
        <p:nvSpPr>
          <p:cNvPr id="3" name="Content Placeholder 2"/>
          <p:cNvSpPr>
            <a:spLocks noGrp="1"/>
          </p:cNvSpPr>
          <p:nvPr>
            <p:ph idx="1"/>
          </p:nvPr>
        </p:nvSpPr>
        <p:spPr>
          <a:xfrm>
            <a:off x="251520" y="1412776"/>
            <a:ext cx="6768752" cy="4421088"/>
          </a:xfrm>
        </p:spPr>
        <p:txBody>
          <a:bodyPr>
            <a:normAutofit/>
          </a:bodyPr>
          <a:lstStyle/>
          <a:p>
            <a:r>
              <a:rPr lang="en-GB" dirty="0" smtClean="0"/>
              <a:t>Only 26 out of &gt;1000 </a:t>
            </a:r>
            <a:br>
              <a:rPr lang="en-GB" dirty="0" smtClean="0"/>
            </a:br>
            <a:r>
              <a:rPr lang="en-GB" dirty="0" smtClean="0"/>
              <a:t>licensed users have </a:t>
            </a:r>
            <a:br>
              <a:rPr lang="en-GB" dirty="0" smtClean="0"/>
            </a:br>
            <a:r>
              <a:rPr lang="en-GB" dirty="0" smtClean="0"/>
              <a:t>requested more</a:t>
            </a:r>
          </a:p>
          <a:p>
            <a:r>
              <a:rPr lang="en-GB" dirty="0" smtClean="0"/>
              <a:t>Could have spent x2 effort </a:t>
            </a:r>
          </a:p>
          <a:p>
            <a:pPr lvl="1"/>
            <a:r>
              <a:rPr lang="en-GB" dirty="0" smtClean="0"/>
              <a:t>Delayed release </a:t>
            </a:r>
            <a:br>
              <a:rPr lang="en-GB" dirty="0" smtClean="0"/>
            </a:br>
            <a:r>
              <a:rPr lang="en-GB" dirty="0" smtClean="0"/>
              <a:t>(at least 1 more sprint)</a:t>
            </a:r>
            <a:br>
              <a:rPr lang="en-GB" dirty="0" smtClean="0"/>
            </a:br>
            <a:endParaRPr lang="en-GB" dirty="0" smtClean="0"/>
          </a:p>
          <a:p>
            <a:r>
              <a:rPr lang="en-GB" dirty="0" smtClean="0"/>
              <a:t>It’s all the little things that add-up!</a:t>
            </a:r>
            <a:endParaRPr lang="en-GB" dirty="0"/>
          </a:p>
        </p:txBody>
      </p:sp>
      <p:pic>
        <p:nvPicPr>
          <p:cNvPr id="1026" name="Picture 2"/>
          <p:cNvPicPr>
            <a:picLocks noChangeAspect="1" noChangeArrowheads="1"/>
          </p:cNvPicPr>
          <p:nvPr/>
        </p:nvPicPr>
        <p:blipFill>
          <a:blip r:embed="rId3" cstate="print"/>
          <a:srcRect l="21816" t="26605" r="32314" b="48473"/>
          <a:stretch>
            <a:fillRect/>
          </a:stretch>
        </p:blipFill>
        <p:spPr bwMode="auto">
          <a:xfrm>
            <a:off x="5310743" y="1628800"/>
            <a:ext cx="3795452" cy="146892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2631" t="32346" r="31257" b="46885"/>
          <a:stretch>
            <a:fillRect/>
          </a:stretch>
        </p:blipFill>
        <p:spPr bwMode="auto">
          <a:xfrm>
            <a:off x="5293027" y="3645024"/>
            <a:ext cx="3815477" cy="1224139"/>
          </a:xfrm>
          <a:prstGeom prst="rect">
            <a:avLst/>
          </a:prstGeom>
          <a:noFill/>
          <a:ln w="9525">
            <a:noFill/>
            <a:miter lim="800000"/>
            <a:headEnd/>
            <a:tailEnd/>
          </a:ln>
        </p:spPr>
      </p:pic>
    </p:spTree>
    <p:extLst>
      <p:ext uri="{BB962C8B-B14F-4D97-AF65-F5344CB8AC3E}">
        <p14:creationId xmlns:p14="http://schemas.microsoft.com/office/powerpoint/2010/main" val="759357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Background</a:t>
            </a:r>
          </a:p>
          <a:p>
            <a:endParaRPr lang="en-GB" dirty="0" smtClean="0"/>
          </a:p>
          <a:p>
            <a:r>
              <a:rPr lang="en-GB" dirty="0" smtClean="0"/>
              <a:t>Incremental Development + User Feedback </a:t>
            </a:r>
          </a:p>
          <a:p>
            <a:pPr marL="457200" lvl="1" indent="0">
              <a:buNone/>
            </a:pPr>
            <a:r>
              <a:rPr lang="en-GB" sz="3200" dirty="0" smtClean="0"/>
              <a:t>		= Better Product!</a:t>
            </a:r>
          </a:p>
          <a:p>
            <a:endParaRPr lang="en-GB" dirty="0" smtClean="0"/>
          </a:p>
          <a:p>
            <a:r>
              <a:rPr lang="en-GB" dirty="0" smtClean="0"/>
              <a:t>If you want to release quicker, </a:t>
            </a:r>
          </a:p>
          <a:p>
            <a:pPr lvl="1"/>
            <a:r>
              <a:rPr lang="en-GB" dirty="0" smtClean="0"/>
              <a:t>Automate</a:t>
            </a:r>
          </a:p>
          <a:p>
            <a:pPr lvl="1"/>
            <a:r>
              <a:rPr lang="en-GB" dirty="0" smtClean="0"/>
              <a:t>Focus on your backlog</a:t>
            </a:r>
          </a:p>
          <a:p>
            <a:endParaRPr lang="en-GB" dirty="0" smtClean="0"/>
          </a:p>
          <a:p>
            <a:r>
              <a:rPr lang="en-GB" dirty="0" smtClean="0"/>
              <a:t>Good estimation means better decisions</a:t>
            </a:r>
            <a:endParaRPr lang="en-GB" dirty="0"/>
          </a:p>
        </p:txBody>
      </p:sp>
    </p:spTree>
    <p:extLst>
      <p:ext uri="{BB962C8B-B14F-4D97-AF65-F5344CB8AC3E}">
        <p14:creationId xmlns:p14="http://schemas.microsoft.com/office/powerpoint/2010/main" val="2913287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normAutofit/>
          </a:bodyPr>
          <a:lstStyle/>
          <a:p>
            <a:r>
              <a:rPr lang="en-GB" dirty="0" smtClean="0"/>
              <a:t>If you want frequent releases:</a:t>
            </a:r>
            <a:br>
              <a:rPr lang="en-GB" dirty="0" smtClean="0"/>
            </a:br>
            <a:r>
              <a:rPr lang="en-GB" dirty="0" smtClean="0"/>
              <a:t>Automate</a:t>
            </a:r>
            <a:br>
              <a:rPr lang="en-GB" dirty="0" smtClean="0"/>
            </a:br>
            <a:r>
              <a:rPr lang="en-GB" dirty="0" smtClean="0"/>
              <a:t>Focus on your Backlog</a:t>
            </a:r>
            <a:br>
              <a:rPr lang="en-GB" dirty="0" smtClean="0"/>
            </a:br>
            <a:endParaRPr lang="en-GB" dirty="0"/>
          </a:p>
        </p:txBody>
      </p:sp>
    </p:spTree>
    <p:extLst>
      <p:ext uri="{BB962C8B-B14F-4D97-AF65-F5344CB8AC3E}">
        <p14:creationId xmlns:p14="http://schemas.microsoft.com/office/powerpoint/2010/main" val="3046754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Testing Challenge</a:t>
            </a:r>
            <a:endParaRPr lang="en-GB" dirty="0"/>
          </a:p>
        </p:txBody>
      </p:sp>
      <p:sp>
        <p:nvSpPr>
          <p:cNvPr id="3" name="Content Placeholder 2"/>
          <p:cNvSpPr>
            <a:spLocks noGrp="1"/>
          </p:cNvSpPr>
          <p:nvPr>
            <p:ph idx="1"/>
          </p:nvPr>
        </p:nvSpPr>
        <p:spPr/>
        <p:txBody>
          <a:bodyPr>
            <a:normAutofit/>
          </a:bodyPr>
          <a:lstStyle/>
          <a:p>
            <a:r>
              <a:rPr lang="en-GB" dirty="0" smtClean="0"/>
              <a:t>175 distinct environments</a:t>
            </a:r>
          </a:p>
          <a:p>
            <a:pPr marL="457200" lvl="1" indent="0">
              <a:buNone/>
            </a:pPr>
            <a:endParaRPr lang="en-GB" dirty="0" smtClean="0"/>
          </a:p>
          <a:p>
            <a:r>
              <a:rPr lang="en-GB" dirty="0" smtClean="0"/>
              <a:t>If we hadn’t automated:</a:t>
            </a:r>
          </a:p>
          <a:p>
            <a:pPr lvl="1"/>
            <a:r>
              <a:rPr lang="en-GB" dirty="0" smtClean="0"/>
              <a:t>Several weeks of regression tests per release</a:t>
            </a:r>
          </a:p>
          <a:p>
            <a:pPr lvl="1"/>
            <a:r>
              <a:rPr lang="en-GB" dirty="0" smtClean="0"/>
              <a:t>Difficult to justify frequent releases</a:t>
            </a:r>
          </a:p>
          <a:p>
            <a:pPr lvl="1"/>
            <a:r>
              <a:rPr lang="en-GB" dirty="0" smtClean="0"/>
              <a:t>High cost for additional environments</a:t>
            </a:r>
          </a:p>
        </p:txBody>
      </p:sp>
    </p:spTree>
    <p:extLst>
      <p:ext uri="{BB962C8B-B14F-4D97-AF65-F5344CB8AC3E}">
        <p14:creationId xmlns:p14="http://schemas.microsoft.com/office/powerpoint/2010/main" val="4668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Solution</a:t>
            </a:r>
            <a:endParaRPr lang="en-GB" dirty="0"/>
          </a:p>
        </p:txBody>
      </p:sp>
      <p:sp>
        <p:nvSpPr>
          <p:cNvPr id="3" name="Content Placeholder 2"/>
          <p:cNvSpPr>
            <a:spLocks noGrp="1"/>
          </p:cNvSpPr>
          <p:nvPr>
            <p:ph idx="1"/>
          </p:nvPr>
        </p:nvSpPr>
        <p:spPr/>
        <p:txBody>
          <a:bodyPr/>
          <a:lstStyle/>
          <a:p>
            <a:r>
              <a:rPr lang="en-GB" dirty="0" smtClean="0"/>
              <a:t>Continuous Integration</a:t>
            </a:r>
          </a:p>
          <a:p>
            <a:pPr lvl="1"/>
            <a:r>
              <a:rPr lang="en-GB" dirty="0" smtClean="0"/>
              <a:t>Unit tests</a:t>
            </a:r>
          </a:p>
          <a:p>
            <a:pPr lvl="1"/>
            <a:r>
              <a:rPr lang="en-GB" dirty="0" smtClean="0"/>
              <a:t>Integration engine tests</a:t>
            </a:r>
          </a:p>
          <a:p>
            <a:r>
              <a:rPr lang="en-GB" dirty="0" smtClean="0"/>
              <a:t>Nightly</a:t>
            </a:r>
          </a:p>
          <a:p>
            <a:pPr lvl="1"/>
            <a:r>
              <a:rPr lang="en-GB" dirty="0" smtClean="0"/>
              <a:t>Automated GUI acceptance/regression tests in a virtual lab</a:t>
            </a:r>
          </a:p>
          <a:p>
            <a:r>
              <a:rPr lang="en-GB" dirty="0" smtClean="0"/>
              <a:t>Manual exploratory testing (per story)</a:t>
            </a:r>
          </a:p>
          <a:p>
            <a:r>
              <a:rPr lang="en-GB" dirty="0" smtClean="0"/>
              <a:t>Manual regression testing (per release)</a:t>
            </a:r>
          </a:p>
        </p:txBody>
      </p:sp>
    </p:spTree>
    <p:extLst>
      <p:ext uri="{BB962C8B-B14F-4D97-AF65-F5344CB8AC3E}">
        <p14:creationId xmlns:p14="http://schemas.microsoft.com/office/powerpoint/2010/main" val="2671921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Automated GUI Tests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68759"/>
            <a:ext cx="9108504" cy="465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347864" y="1772816"/>
            <a:ext cx="2736304" cy="1588"/>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47864" y="2299034"/>
            <a:ext cx="2952328" cy="1588"/>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47864" y="3609399"/>
            <a:ext cx="2952328" cy="1588"/>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347864" y="4653136"/>
            <a:ext cx="2952328" cy="1588"/>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899592" y="4316846"/>
            <a:ext cx="1080120" cy="1588"/>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1467" y="2264997"/>
            <a:ext cx="1080120" cy="1588"/>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359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lstStyle/>
          <a:p>
            <a:r>
              <a:rPr lang="en-GB" dirty="0" smtClean="0"/>
              <a:t>Advantages</a:t>
            </a:r>
          </a:p>
          <a:p>
            <a:pPr lvl="1"/>
            <a:r>
              <a:rPr lang="en-GB" dirty="0" smtClean="0"/>
              <a:t>Much less manual testing for each release</a:t>
            </a:r>
          </a:p>
          <a:p>
            <a:pPr lvl="1"/>
            <a:r>
              <a:rPr lang="en-GB" dirty="0" smtClean="0"/>
              <a:t>More confidence in builds</a:t>
            </a:r>
          </a:p>
          <a:p>
            <a:pPr lvl="1"/>
            <a:r>
              <a:rPr lang="en-GB" dirty="0" smtClean="0"/>
              <a:t>Simple to test additional environments</a:t>
            </a:r>
          </a:p>
          <a:p>
            <a:r>
              <a:rPr lang="en-GB" dirty="0" smtClean="0"/>
              <a:t>Disadvantages</a:t>
            </a:r>
          </a:p>
          <a:p>
            <a:pPr lvl="1"/>
            <a:r>
              <a:rPr lang="en-GB" dirty="0" smtClean="0"/>
              <a:t>A lot of effort to build infrastructure</a:t>
            </a:r>
          </a:p>
          <a:p>
            <a:pPr lvl="1"/>
            <a:r>
              <a:rPr lang="en-GB" dirty="0" smtClean="0"/>
              <a:t>Hard to make them reliable</a:t>
            </a:r>
          </a:p>
          <a:p>
            <a:pPr lvl="1"/>
            <a:r>
              <a:rPr lang="en-GB" dirty="0" smtClean="0"/>
              <a:t>Can be time-consuming to build new tests</a:t>
            </a:r>
            <a:endParaRPr lang="en-GB" dirty="0"/>
          </a:p>
        </p:txBody>
      </p:sp>
    </p:spTree>
    <p:extLst>
      <p:ext uri="{BB962C8B-B14F-4D97-AF65-F5344CB8AC3E}">
        <p14:creationId xmlns:p14="http://schemas.microsoft.com/office/powerpoint/2010/main" val="3459343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normAutofit/>
          </a:bodyPr>
          <a:lstStyle/>
          <a:p>
            <a:r>
              <a:rPr lang="en-GB" dirty="0" smtClean="0"/>
              <a:t>Focus </a:t>
            </a:r>
            <a:r>
              <a:rPr lang="en-GB" dirty="0"/>
              <a:t>on your </a:t>
            </a:r>
            <a:r>
              <a:rPr lang="en-GB" dirty="0" smtClean="0"/>
              <a:t>Backlog</a:t>
            </a:r>
            <a:endParaRPr lang="en-GB" dirty="0"/>
          </a:p>
        </p:txBody>
      </p:sp>
    </p:spTree>
    <p:extLst>
      <p:ext uri="{BB962C8B-B14F-4D97-AF65-F5344CB8AC3E}">
        <p14:creationId xmlns:p14="http://schemas.microsoft.com/office/powerpoint/2010/main" val="3909720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Product Backlog</a:t>
            </a:r>
            <a:endParaRPr lang="en-GB" dirty="0"/>
          </a:p>
        </p:txBody>
      </p:sp>
      <p:sp>
        <p:nvSpPr>
          <p:cNvPr id="3" name="Content Placeholder 2"/>
          <p:cNvSpPr>
            <a:spLocks noGrp="1"/>
          </p:cNvSpPr>
          <p:nvPr>
            <p:ph idx="1"/>
          </p:nvPr>
        </p:nvSpPr>
        <p:spPr/>
        <p:txBody>
          <a:bodyPr/>
          <a:lstStyle/>
          <a:p>
            <a:r>
              <a:rPr lang="en-GB" dirty="0" smtClean="0"/>
              <a:t>Incremental approach needed small, well-written stories</a:t>
            </a:r>
          </a:p>
          <a:p>
            <a:r>
              <a:rPr lang="en-GB" dirty="0" smtClean="0"/>
              <a:t>Well-formed backlog early in project</a:t>
            </a:r>
          </a:p>
          <a:p>
            <a:r>
              <a:rPr lang="en-GB" dirty="0"/>
              <a:t>Continuous backlog grooming and reprioritisation</a:t>
            </a:r>
          </a:p>
          <a:p>
            <a:endParaRPr lang="en-GB" dirty="0" smtClean="0"/>
          </a:p>
          <a:p>
            <a:pPr marL="0" indent="0">
              <a:buNone/>
            </a:pPr>
            <a:endParaRPr lang="en-GB" dirty="0"/>
          </a:p>
        </p:txBody>
      </p:sp>
    </p:spTree>
    <p:extLst>
      <p:ext uri="{BB962C8B-B14F-4D97-AF65-F5344CB8AC3E}">
        <p14:creationId xmlns:p14="http://schemas.microsoft.com/office/powerpoint/2010/main" val="3328504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 Front Preparation</a:t>
            </a:r>
            <a:endParaRPr lang="en-GB" dirty="0"/>
          </a:p>
        </p:txBody>
      </p:sp>
      <p:sp>
        <p:nvSpPr>
          <p:cNvPr id="3" name="Content Placeholder 2"/>
          <p:cNvSpPr>
            <a:spLocks noGrp="1"/>
          </p:cNvSpPr>
          <p:nvPr>
            <p:ph idx="1"/>
          </p:nvPr>
        </p:nvSpPr>
        <p:spPr/>
        <p:txBody>
          <a:bodyPr>
            <a:normAutofit/>
          </a:bodyPr>
          <a:lstStyle/>
          <a:p>
            <a:r>
              <a:rPr lang="en-GB" dirty="0" smtClean="0"/>
              <a:t>Advantages</a:t>
            </a:r>
          </a:p>
          <a:p>
            <a:pPr lvl="1"/>
            <a:r>
              <a:rPr lang="en-GB" dirty="0" smtClean="0"/>
              <a:t>Well-refined product backlog</a:t>
            </a:r>
          </a:p>
          <a:p>
            <a:pPr lvl="1"/>
            <a:r>
              <a:rPr lang="en-GB" dirty="0" smtClean="0"/>
              <a:t>Better estimate of overall size of project</a:t>
            </a:r>
          </a:p>
          <a:p>
            <a:r>
              <a:rPr lang="en-GB" dirty="0" smtClean="0"/>
              <a:t>Disadvantages</a:t>
            </a:r>
          </a:p>
          <a:p>
            <a:pPr lvl="1"/>
            <a:r>
              <a:rPr lang="en-GB" dirty="0" smtClean="0"/>
              <a:t>Lots of meetings</a:t>
            </a:r>
          </a:p>
          <a:p>
            <a:pPr lvl="1"/>
            <a:r>
              <a:rPr lang="en-GB" dirty="0" smtClean="0"/>
              <a:t>Team started to get bored</a:t>
            </a:r>
          </a:p>
          <a:p>
            <a:pPr lvl="1"/>
            <a:r>
              <a:rPr lang="en-GB" dirty="0" smtClean="0"/>
              <a:t>Not very ‘agile’</a:t>
            </a:r>
            <a:endParaRPr lang="en-GB" dirty="0"/>
          </a:p>
        </p:txBody>
      </p:sp>
    </p:spTree>
    <p:extLst>
      <p:ext uri="{BB962C8B-B14F-4D97-AF65-F5344CB8AC3E}">
        <p14:creationId xmlns:p14="http://schemas.microsoft.com/office/powerpoint/2010/main" val="2949511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Can you release it sooner?</a:t>
            </a:r>
            <a:endParaRPr lang="en-GB" dirty="0"/>
          </a:p>
        </p:txBody>
      </p:sp>
      <p:sp>
        <p:nvSpPr>
          <p:cNvPr id="5" name="Content Placeholder 4"/>
          <p:cNvSpPr>
            <a:spLocks noGrp="1"/>
          </p:cNvSpPr>
          <p:nvPr>
            <p:ph idx="1"/>
          </p:nvPr>
        </p:nvSpPr>
        <p:spPr/>
        <p:txBody>
          <a:bodyPr/>
          <a:lstStyle/>
          <a:p>
            <a:r>
              <a:rPr lang="en-GB" dirty="0" smtClean="0"/>
              <a:t>Competitor </a:t>
            </a:r>
            <a:r>
              <a:rPr lang="en-GB" dirty="0"/>
              <a:t>launch set for </a:t>
            </a:r>
            <a:r>
              <a:rPr lang="en-GB" dirty="0" smtClean="0"/>
              <a:t>June 2010</a:t>
            </a:r>
          </a:p>
          <a:p>
            <a:r>
              <a:rPr lang="en-GB" dirty="0" smtClean="0"/>
              <a:t>We had to be in the market!</a:t>
            </a:r>
            <a:endParaRPr lang="en-GB" dirty="0"/>
          </a:p>
          <a:p>
            <a:pPr marL="0" indent="0">
              <a:buNone/>
            </a:pPr>
            <a:endParaRPr lang="en-GB" dirty="0"/>
          </a:p>
          <a:p>
            <a:pPr marL="0" indent="0">
              <a:buNone/>
            </a:pPr>
            <a:r>
              <a:rPr lang="en-GB" dirty="0" smtClean="0"/>
              <a:t>But we knew this wasn’t likely…</a:t>
            </a:r>
          </a:p>
          <a:p>
            <a:endParaRPr lang="en-GB" dirty="0"/>
          </a:p>
          <a:p>
            <a:pPr marL="0" indent="0">
              <a:buNone/>
            </a:pPr>
            <a:endParaRPr lang="en-GB" dirty="0"/>
          </a:p>
        </p:txBody>
      </p:sp>
    </p:spTree>
    <p:extLst>
      <p:ext uri="{BB962C8B-B14F-4D97-AF65-F5344CB8AC3E}">
        <p14:creationId xmlns:p14="http://schemas.microsoft.com/office/powerpoint/2010/main" val="1954451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knew we had a problem</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4840490"/>
          </a:xfrm>
          <a:prstGeom prst="rect">
            <a:avLst/>
          </a:prstGeom>
        </p:spPr>
      </p:pic>
      <p:sp>
        <p:nvSpPr>
          <p:cNvPr id="5" name="Rectangle 4"/>
          <p:cNvSpPr/>
          <p:nvPr/>
        </p:nvSpPr>
        <p:spPr>
          <a:xfrm>
            <a:off x="7020272" y="2636912"/>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020272" y="2901193"/>
            <a:ext cx="432048" cy="179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60704" y="2909578"/>
            <a:ext cx="63624" cy="63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6948264" y="2852936"/>
            <a:ext cx="864096" cy="2375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92280" y="2636912"/>
            <a:ext cx="720080" cy="461665"/>
          </a:xfrm>
          <a:prstGeom prst="rect">
            <a:avLst/>
          </a:prstGeom>
          <a:noFill/>
        </p:spPr>
        <p:txBody>
          <a:bodyPr wrap="square" rtlCol="0">
            <a:spAutoFit/>
          </a:bodyPr>
          <a:lstStyle/>
          <a:p>
            <a:r>
              <a:rPr lang="en-GB" sz="1200" b="1" dirty="0" smtClean="0"/>
              <a:t>January </a:t>
            </a:r>
          </a:p>
          <a:p>
            <a:r>
              <a:rPr lang="en-GB" sz="1200" b="1" dirty="0" smtClean="0"/>
              <a:t>2011</a:t>
            </a:r>
            <a:endParaRPr lang="en-GB" sz="1200" b="1" dirty="0"/>
          </a:p>
        </p:txBody>
      </p:sp>
    </p:spTree>
    <p:extLst>
      <p:ext uri="{BB962C8B-B14F-4D97-AF65-F5344CB8AC3E}">
        <p14:creationId xmlns:p14="http://schemas.microsoft.com/office/powerpoint/2010/main" val="996645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6650"/>
          </a:xfrm>
        </p:spPr>
        <p:txBody>
          <a:bodyPr/>
          <a:lstStyle/>
          <a:p>
            <a:r>
              <a:rPr lang="en-GB" dirty="0" smtClean="0"/>
              <a:t>Background</a:t>
            </a:r>
            <a:endParaRPr lang="en-GB" dirty="0"/>
          </a:p>
        </p:txBody>
      </p:sp>
    </p:spTree>
    <p:extLst>
      <p:ext uri="{BB962C8B-B14F-4D97-AF65-F5344CB8AC3E}">
        <p14:creationId xmlns:p14="http://schemas.microsoft.com/office/powerpoint/2010/main" val="4273972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backlog size</a:t>
            </a:r>
            <a:endParaRPr lang="en-GB" dirty="0"/>
          </a:p>
        </p:txBody>
      </p:sp>
      <p:sp>
        <p:nvSpPr>
          <p:cNvPr id="3" name="Content Placeholder 2"/>
          <p:cNvSpPr>
            <a:spLocks noGrp="1"/>
          </p:cNvSpPr>
          <p:nvPr>
            <p:ph idx="1"/>
          </p:nvPr>
        </p:nvSpPr>
        <p:spPr/>
        <p:txBody>
          <a:bodyPr>
            <a:normAutofit/>
          </a:bodyPr>
          <a:lstStyle/>
          <a:p>
            <a:r>
              <a:rPr lang="en-GB" dirty="0"/>
              <a:t>Dropped some features entirely until </a:t>
            </a:r>
            <a:r>
              <a:rPr lang="en-GB" dirty="0" smtClean="0"/>
              <a:t>v1.1</a:t>
            </a:r>
          </a:p>
          <a:p>
            <a:pPr lvl="1"/>
            <a:r>
              <a:rPr lang="en-GB" dirty="0" smtClean="0"/>
              <a:t>Limited scope for this</a:t>
            </a:r>
          </a:p>
          <a:p>
            <a:r>
              <a:rPr lang="en-GB" dirty="0" smtClean="0"/>
              <a:t>Split stories</a:t>
            </a:r>
          </a:p>
          <a:p>
            <a:pPr lvl="1"/>
            <a:r>
              <a:rPr lang="en-GB" dirty="0" smtClean="0"/>
              <a:t>The 80/20 rule</a:t>
            </a:r>
            <a:endParaRPr lang="en-GB" dirty="0"/>
          </a:p>
          <a:p>
            <a:r>
              <a:rPr lang="en-GB" dirty="0" smtClean="0"/>
              <a:t>Applied very strict prioritisation</a:t>
            </a:r>
          </a:p>
          <a:p>
            <a:r>
              <a:rPr lang="en-GB" dirty="0" smtClean="0"/>
              <a:t>Challenged team to cut stories</a:t>
            </a:r>
          </a:p>
          <a:p>
            <a:pPr lvl="1"/>
            <a:r>
              <a:rPr lang="en-GB" dirty="0" smtClean="0"/>
              <a:t>“Is it more important than … ?”</a:t>
            </a:r>
          </a:p>
          <a:p>
            <a:pPr lvl="1"/>
            <a:r>
              <a:rPr lang="en-GB" dirty="0" smtClean="0"/>
              <a:t>New team members challenged assumptions</a:t>
            </a:r>
          </a:p>
          <a:p>
            <a:endParaRPr lang="en-GB" dirty="0"/>
          </a:p>
        </p:txBody>
      </p:sp>
    </p:spTree>
    <p:extLst>
      <p:ext uri="{BB962C8B-B14F-4D97-AF65-F5344CB8AC3E}">
        <p14:creationId xmlns:p14="http://schemas.microsoft.com/office/powerpoint/2010/main" val="644168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Happened?</a:t>
            </a:r>
            <a:endParaRPr lang="en-GB"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3" y="1196752"/>
            <a:ext cx="8964489" cy="481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077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rmAutofit/>
          </a:bodyPr>
          <a:lstStyle/>
          <a:p>
            <a:r>
              <a:rPr lang="en-GB" dirty="0"/>
              <a:t>Good </a:t>
            </a:r>
            <a:r>
              <a:rPr lang="en-GB" dirty="0" smtClean="0"/>
              <a:t>Estimation Means </a:t>
            </a:r>
            <a:br>
              <a:rPr lang="en-GB" dirty="0" smtClean="0"/>
            </a:br>
            <a:r>
              <a:rPr lang="en-GB" dirty="0" smtClean="0"/>
              <a:t>Better Decisions</a:t>
            </a:r>
            <a:endParaRPr lang="en-GB" dirty="0"/>
          </a:p>
        </p:txBody>
      </p:sp>
    </p:spTree>
    <p:extLst>
      <p:ext uri="{BB962C8B-B14F-4D97-AF65-F5344CB8AC3E}">
        <p14:creationId xmlns:p14="http://schemas.microsoft.com/office/powerpoint/2010/main" val="1740240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Did</a:t>
            </a:r>
            <a:endParaRPr lang="en-GB" dirty="0"/>
          </a:p>
        </p:txBody>
      </p:sp>
      <p:sp>
        <p:nvSpPr>
          <p:cNvPr id="3" name="Content Placeholder 2"/>
          <p:cNvSpPr>
            <a:spLocks noGrp="1"/>
          </p:cNvSpPr>
          <p:nvPr>
            <p:ph idx="1"/>
          </p:nvPr>
        </p:nvSpPr>
        <p:spPr/>
        <p:txBody>
          <a:bodyPr/>
          <a:lstStyle/>
          <a:p>
            <a:r>
              <a:rPr lang="en-GB" dirty="0" smtClean="0"/>
              <a:t>Before sprint 1:</a:t>
            </a:r>
          </a:p>
          <a:p>
            <a:pPr lvl="1"/>
            <a:r>
              <a:rPr lang="en-GB" dirty="0" smtClean="0"/>
              <a:t>Estimated (most of) backlog</a:t>
            </a:r>
          </a:p>
          <a:p>
            <a:pPr lvl="1"/>
            <a:r>
              <a:rPr lang="en-GB" dirty="0" smtClean="0"/>
              <a:t>Estimated velocity range</a:t>
            </a:r>
          </a:p>
          <a:p>
            <a:pPr lvl="1"/>
            <a:r>
              <a:rPr lang="en-GB" dirty="0" smtClean="0"/>
              <a:t>Derived earliest/latest dates for release</a:t>
            </a:r>
          </a:p>
          <a:p>
            <a:pPr lvl="1"/>
            <a:r>
              <a:rPr lang="en-GB" dirty="0" smtClean="0"/>
              <a:t>Backed up by gut feel</a:t>
            </a:r>
          </a:p>
          <a:p>
            <a:r>
              <a:rPr lang="en-GB" dirty="0" smtClean="0"/>
              <a:t>After a few sprints:</a:t>
            </a:r>
          </a:p>
          <a:p>
            <a:pPr lvl="1"/>
            <a:r>
              <a:rPr lang="en-GB" dirty="0" smtClean="0"/>
              <a:t>Updated predictions using observed velocity data</a:t>
            </a:r>
            <a:endParaRPr lang="en-GB" dirty="0"/>
          </a:p>
        </p:txBody>
      </p:sp>
    </p:spTree>
    <p:extLst>
      <p:ext uri="{BB962C8B-B14F-4D97-AF65-F5344CB8AC3E}">
        <p14:creationId xmlns:p14="http://schemas.microsoft.com/office/powerpoint/2010/main" val="412469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Spikes</a:t>
            </a:r>
            <a:endParaRPr lang="en-GB" dirty="0"/>
          </a:p>
        </p:txBody>
      </p:sp>
      <p:sp>
        <p:nvSpPr>
          <p:cNvPr id="3" name="Content Placeholder 2"/>
          <p:cNvSpPr>
            <a:spLocks noGrp="1"/>
          </p:cNvSpPr>
          <p:nvPr>
            <p:ph idx="1"/>
          </p:nvPr>
        </p:nvSpPr>
        <p:spPr/>
        <p:txBody>
          <a:bodyPr/>
          <a:lstStyle/>
          <a:p>
            <a:r>
              <a:rPr lang="en-GB" dirty="0"/>
              <a:t>Used spikes </a:t>
            </a:r>
            <a:r>
              <a:rPr lang="en-GB" dirty="0" smtClean="0"/>
              <a:t>frequently:</a:t>
            </a:r>
            <a:endParaRPr lang="en-GB" dirty="0"/>
          </a:p>
          <a:p>
            <a:pPr lvl="1"/>
            <a:r>
              <a:rPr lang="en-GB" dirty="0" smtClean="0"/>
              <a:t>To de-risk</a:t>
            </a:r>
            <a:endParaRPr lang="en-GB" dirty="0"/>
          </a:p>
          <a:p>
            <a:pPr lvl="1"/>
            <a:r>
              <a:rPr lang="en-GB" dirty="0" smtClean="0"/>
              <a:t>When we couldn’t </a:t>
            </a:r>
            <a:r>
              <a:rPr lang="en-GB" dirty="0"/>
              <a:t>estimate</a:t>
            </a:r>
          </a:p>
          <a:p>
            <a:pPr lvl="1"/>
            <a:r>
              <a:rPr lang="en-GB" dirty="0" smtClean="0"/>
              <a:t>Team </a:t>
            </a:r>
            <a:r>
              <a:rPr lang="en-GB" dirty="0"/>
              <a:t>started to insist on this if they couldn't estimate</a:t>
            </a:r>
          </a:p>
        </p:txBody>
      </p:sp>
    </p:spTree>
    <p:extLst>
      <p:ext uri="{BB962C8B-B14F-4D97-AF65-F5344CB8AC3E}">
        <p14:creationId xmlns:p14="http://schemas.microsoft.com/office/powerpoint/2010/main" val="1671247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Worked!</a:t>
            </a:r>
            <a:endParaRPr lang="en-GB" dirty="0"/>
          </a:p>
        </p:txBody>
      </p:sp>
      <p:sp>
        <p:nvSpPr>
          <p:cNvPr id="3" name="Content Placeholder 2"/>
          <p:cNvSpPr>
            <a:spLocks noGrp="1"/>
          </p:cNvSpPr>
          <p:nvPr>
            <p:ph idx="1"/>
          </p:nvPr>
        </p:nvSpPr>
        <p:spPr/>
        <p:txBody>
          <a:bodyPr>
            <a:normAutofit/>
          </a:bodyPr>
          <a:lstStyle/>
          <a:p>
            <a:r>
              <a:rPr lang="en-GB" dirty="0" smtClean="0"/>
              <a:t>Team’s initial velocity estimates:</a:t>
            </a:r>
          </a:p>
          <a:p>
            <a:pPr lvl="1"/>
            <a:r>
              <a:rPr lang="en-GB" dirty="0"/>
              <a:t>Worst case = 19</a:t>
            </a:r>
          </a:p>
          <a:p>
            <a:pPr lvl="1"/>
            <a:r>
              <a:rPr lang="en-GB" dirty="0" smtClean="0"/>
              <a:t>Most likely = 23</a:t>
            </a:r>
          </a:p>
          <a:p>
            <a:pPr lvl="1"/>
            <a:r>
              <a:rPr lang="en-GB" dirty="0"/>
              <a:t>Best case = 34</a:t>
            </a:r>
          </a:p>
          <a:p>
            <a:pPr lvl="1"/>
            <a:r>
              <a:rPr lang="en-GB" dirty="0" smtClean="0"/>
              <a:t>Derived project lengths backed </a:t>
            </a:r>
            <a:r>
              <a:rPr lang="en-GB" dirty="0"/>
              <a:t>up by </a:t>
            </a:r>
            <a:r>
              <a:rPr lang="en-GB" dirty="0" smtClean="0"/>
              <a:t>gut feel</a:t>
            </a:r>
            <a:endParaRPr lang="en-GB" dirty="0"/>
          </a:p>
          <a:p>
            <a:pPr marL="457200" lvl="1" indent="0">
              <a:buNone/>
            </a:pPr>
            <a:endParaRPr lang="en-GB" b="0" dirty="0"/>
          </a:p>
          <a:p>
            <a:r>
              <a:rPr lang="en-GB" dirty="0" smtClean="0"/>
              <a:t>Actual mean velocity over project = 22</a:t>
            </a:r>
          </a:p>
          <a:p>
            <a:pPr lvl="1"/>
            <a:endParaRPr lang="en-GB" dirty="0"/>
          </a:p>
        </p:txBody>
      </p:sp>
    </p:spTree>
    <p:extLst>
      <p:ext uri="{BB962C8B-B14F-4D97-AF65-F5344CB8AC3E}">
        <p14:creationId xmlns:p14="http://schemas.microsoft.com/office/powerpoint/2010/main" val="1098217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3" y="764704"/>
            <a:ext cx="8964489" cy="481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031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Good Estimation Helps</a:t>
            </a:r>
            <a:endParaRPr lang="en-GB" dirty="0"/>
          </a:p>
        </p:txBody>
      </p:sp>
      <p:sp>
        <p:nvSpPr>
          <p:cNvPr id="5" name="Content Placeholder 4"/>
          <p:cNvSpPr>
            <a:spLocks noGrp="1"/>
          </p:cNvSpPr>
          <p:nvPr>
            <p:ph idx="1"/>
          </p:nvPr>
        </p:nvSpPr>
        <p:spPr/>
        <p:txBody>
          <a:bodyPr/>
          <a:lstStyle/>
          <a:p>
            <a:r>
              <a:rPr lang="en-GB" dirty="0" smtClean="0"/>
              <a:t>Team tried hard to estimate stories carefully</a:t>
            </a:r>
          </a:p>
          <a:p>
            <a:r>
              <a:rPr lang="en-GB" dirty="0" smtClean="0"/>
              <a:t>Stephanie and David used numbers to evaluate options</a:t>
            </a:r>
          </a:p>
          <a:p>
            <a:r>
              <a:rPr lang="en-GB" dirty="0" smtClean="0"/>
              <a:t>Felt like we had good understanding of status throughout</a:t>
            </a:r>
          </a:p>
          <a:p>
            <a:pPr lvl="1"/>
            <a:r>
              <a:rPr lang="en-GB" dirty="0" smtClean="0"/>
              <a:t>Backed up by gut feel</a:t>
            </a:r>
          </a:p>
          <a:p>
            <a:r>
              <a:rPr lang="en-GB" dirty="0" smtClean="0"/>
              <a:t>Better decision making</a:t>
            </a:r>
            <a:endParaRPr lang="en-GB" dirty="0"/>
          </a:p>
        </p:txBody>
      </p:sp>
    </p:spTree>
    <p:extLst>
      <p:ext uri="{BB962C8B-B14F-4D97-AF65-F5344CB8AC3E}">
        <p14:creationId xmlns:p14="http://schemas.microsoft.com/office/powerpoint/2010/main" val="3304841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r>
              <a:rPr lang="en-GB" dirty="0" smtClean="0"/>
              <a:t>Conclusions</a:t>
            </a:r>
            <a:endParaRPr lang="en-GB" dirty="0"/>
          </a:p>
        </p:txBody>
      </p:sp>
    </p:spTree>
    <p:extLst>
      <p:ext uri="{BB962C8B-B14F-4D97-AF65-F5344CB8AC3E}">
        <p14:creationId xmlns:p14="http://schemas.microsoft.com/office/powerpoint/2010/main" val="2622085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Incremental development and Early Access releases helped us to build the </a:t>
            </a:r>
            <a:r>
              <a:rPr lang="en-GB" i="1" dirty="0" smtClean="0"/>
              <a:t>right</a:t>
            </a:r>
            <a:r>
              <a:rPr lang="en-GB" dirty="0" smtClean="0"/>
              <a:t> product</a:t>
            </a:r>
          </a:p>
          <a:p>
            <a:pPr lvl="1"/>
            <a:r>
              <a:rPr lang="en-GB" dirty="0"/>
              <a:t>Test automation </a:t>
            </a:r>
            <a:r>
              <a:rPr lang="en-GB" dirty="0" smtClean="0"/>
              <a:t>was critical</a:t>
            </a:r>
            <a:endParaRPr lang="en-GB" dirty="0"/>
          </a:p>
          <a:p>
            <a:r>
              <a:rPr lang="en-GB" dirty="0" smtClean="0"/>
              <a:t>Focusing </a:t>
            </a:r>
            <a:r>
              <a:rPr lang="en-GB" dirty="0"/>
              <a:t>on </a:t>
            </a:r>
            <a:r>
              <a:rPr lang="en-GB" dirty="0" smtClean="0"/>
              <a:t>the backlog helped us to build it </a:t>
            </a:r>
            <a:r>
              <a:rPr lang="en-GB" i="1" dirty="0" smtClean="0"/>
              <a:t>quicker</a:t>
            </a:r>
            <a:endParaRPr lang="en-GB" dirty="0"/>
          </a:p>
          <a:p>
            <a:r>
              <a:rPr lang="en-GB" dirty="0" smtClean="0"/>
              <a:t>Effective </a:t>
            </a:r>
            <a:r>
              <a:rPr lang="en-GB" dirty="0"/>
              <a:t>estimation and </a:t>
            </a:r>
            <a:r>
              <a:rPr lang="en-GB" dirty="0" smtClean="0"/>
              <a:t>planning helped us to make good decisions</a:t>
            </a:r>
            <a:endParaRPr lang="en-GB" dirty="0"/>
          </a:p>
          <a:p>
            <a:endParaRPr lang="en-GB" dirty="0"/>
          </a:p>
        </p:txBody>
      </p:sp>
    </p:spTree>
    <p:extLst>
      <p:ext uri="{BB962C8B-B14F-4D97-AF65-F5344CB8AC3E}">
        <p14:creationId xmlns:p14="http://schemas.microsoft.com/office/powerpoint/2010/main" val="3564947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Source Control</a:t>
            </a:r>
            <a:endParaRPr lang="en-GB" dirty="0"/>
          </a:p>
        </p:txBody>
      </p:sp>
    </p:spTree>
    <p:extLst>
      <p:ext uri="{BB962C8B-B14F-4D97-AF65-F5344CB8AC3E}">
        <p14:creationId xmlns:p14="http://schemas.microsoft.com/office/powerpoint/2010/main" val="1294752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Principles</a:t>
            </a:r>
            <a:endParaRPr lang="en-GB" dirty="0"/>
          </a:p>
        </p:txBody>
      </p:sp>
      <p:sp>
        <p:nvSpPr>
          <p:cNvPr id="3" name="Content Placeholder 2"/>
          <p:cNvSpPr>
            <a:spLocks noGrp="1"/>
          </p:cNvSpPr>
          <p:nvPr>
            <p:ph idx="1"/>
          </p:nvPr>
        </p:nvSpPr>
        <p:spPr/>
        <p:txBody>
          <a:bodyPr/>
          <a:lstStyle/>
          <a:p>
            <a:r>
              <a:rPr lang="en-GB" dirty="0" smtClean="0"/>
              <a:t>Ingeniously simple, world class designs</a:t>
            </a:r>
          </a:p>
          <a:p>
            <a:r>
              <a:rPr lang="en-GB" dirty="0"/>
              <a:t>Minimal set of valuable functionality available as soon as possible</a:t>
            </a:r>
          </a:p>
          <a:p>
            <a:r>
              <a:rPr lang="en-GB" dirty="0" smtClean="0"/>
              <a:t>Be able to do public releases within one week of sprint end</a:t>
            </a:r>
          </a:p>
          <a:p>
            <a:pPr lvl="1"/>
            <a:r>
              <a:rPr lang="en-GB" dirty="0" smtClean="0"/>
              <a:t>Minimise technical debt</a:t>
            </a:r>
          </a:p>
          <a:p>
            <a:pPr lvl="1"/>
            <a:r>
              <a:rPr lang="en-GB" dirty="0" smtClean="0"/>
              <a:t>Automate as much as possible</a:t>
            </a:r>
          </a:p>
          <a:p>
            <a:endParaRPr lang="en-GB" dirty="0"/>
          </a:p>
        </p:txBody>
      </p:sp>
    </p:spTree>
    <p:extLst>
      <p:ext uri="{BB962C8B-B14F-4D97-AF65-F5344CB8AC3E}">
        <p14:creationId xmlns:p14="http://schemas.microsoft.com/office/powerpoint/2010/main" val="3492716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normAutofit/>
          </a:bodyPr>
          <a:lstStyle/>
          <a:p>
            <a:r>
              <a:rPr lang="en-GB" sz="3600" dirty="0" smtClean="0"/>
              <a:t>Incremental Development </a:t>
            </a:r>
            <a:br>
              <a:rPr lang="en-GB" sz="3600" dirty="0" smtClean="0"/>
            </a:br>
            <a:r>
              <a:rPr lang="en-GB" sz="3600" dirty="0" smtClean="0"/>
              <a:t>+ User Feedback </a:t>
            </a:r>
            <a:br>
              <a:rPr lang="en-GB" sz="3600" dirty="0" smtClean="0"/>
            </a:br>
            <a:r>
              <a:rPr lang="en-GB" sz="3600" dirty="0" smtClean="0"/>
              <a:t>		= Better Product!</a:t>
            </a:r>
            <a:endParaRPr lang="en-GB" sz="3600" dirty="0"/>
          </a:p>
        </p:txBody>
      </p:sp>
    </p:spTree>
    <p:extLst>
      <p:ext uri="{BB962C8B-B14F-4D97-AF65-F5344CB8AC3E}">
        <p14:creationId xmlns:p14="http://schemas.microsoft.com/office/powerpoint/2010/main" val="3063317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 Feedback is Critical</a:t>
            </a:r>
            <a:endParaRPr lang="en-GB" dirty="0"/>
          </a:p>
        </p:txBody>
      </p:sp>
      <p:sp>
        <p:nvSpPr>
          <p:cNvPr id="3" name="Content Placeholder 2"/>
          <p:cNvSpPr>
            <a:spLocks noGrp="1"/>
          </p:cNvSpPr>
          <p:nvPr>
            <p:ph idx="1"/>
          </p:nvPr>
        </p:nvSpPr>
        <p:spPr/>
        <p:txBody>
          <a:bodyPr>
            <a:normAutofit lnSpcReduction="10000"/>
          </a:bodyPr>
          <a:lstStyle/>
          <a:p>
            <a:r>
              <a:rPr lang="en-GB" dirty="0" smtClean="0"/>
              <a:t>Previous Red Gate experience</a:t>
            </a:r>
          </a:p>
          <a:p>
            <a:pPr lvl="1"/>
            <a:r>
              <a:rPr lang="en-GB" dirty="0" smtClean="0"/>
              <a:t>Don’t trust your assumptions about what customers </a:t>
            </a:r>
            <a:r>
              <a:rPr lang="en-GB" i="1" dirty="0" smtClean="0"/>
              <a:t>need </a:t>
            </a:r>
            <a:r>
              <a:rPr lang="en-GB" dirty="0" smtClean="0"/>
              <a:t>and want</a:t>
            </a:r>
            <a:endParaRPr lang="en-GB" i="1" dirty="0" smtClean="0"/>
          </a:p>
          <a:p>
            <a:pPr lvl="1"/>
            <a:r>
              <a:rPr lang="en-GB" dirty="0" smtClean="0"/>
              <a:t>Recreating realistic environments for testing is </a:t>
            </a:r>
            <a:r>
              <a:rPr lang="en-GB" i="1" dirty="0" smtClean="0"/>
              <a:t>hard</a:t>
            </a:r>
            <a:br>
              <a:rPr lang="en-GB" i="1" dirty="0" smtClean="0"/>
            </a:br>
            <a:endParaRPr lang="en-GB" dirty="0" smtClean="0"/>
          </a:p>
          <a:p>
            <a:r>
              <a:rPr lang="en-GB" dirty="0" smtClean="0"/>
              <a:t>Intensive Early Access (EA) Program</a:t>
            </a:r>
          </a:p>
          <a:p>
            <a:pPr lvl="1"/>
            <a:r>
              <a:rPr lang="en-GB" dirty="0" smtClean="0"/>
              <a:t>Early and regular feedback</a:t>
            </a:r>
          </a:p>
          <a:p>
            <a:pPr lvl="1"/>
            <a:r>
              <a:rPr lang="en-GB" dirty="0" smtClean="0"/>
              <a:t>Increased confidence in stability</a:t>
            </a:r>
          </a:p>
          <a:p>
            <a:pPr marL="457200" lvl="1" indent="0">
              <a:buNone/>
            </a:pPr>
            <a:endParaRPr lang="en-GB" dirty="0" smtClean="0"/>
          </a:p>
          <a:p>
            <a:pPr lvl="1"/>
            <a:endParaRPr lang="en-GB" dirty="0"/>
          </a:p>
        </p:txBody>
      </p:sp>
    </p:spTree>
    <p:extLst>
      <p:ext uri="{BB962C8B-B14F-4D97-AF65-F5344CB8AC3E}">
        <p14:creationId xmlns:p14="http://schemas.microsoft.com/office/powerpoint/2010/main" val="70875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ight Brace 73"/>
          <p:cNvSpPr/>
          <p:nvPr/>
        </p:nvSpPr>
        <p:spPr>
          <a:xfrm rot="5400000" flipV="1">
            <a:off x="2879812" y="2881188"/>
            <a:ext cx="720080" cy="1224136"/>
          </a:xfrm>
          <a:prstGeom prst="rightBrace">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aphicFrame>
        <p:nvGraphicFramePr>
          <p:cNvPr id="72" name="Table 71"/>
          <p:cNvGraphicFramePr>
            <a:graphicFrameLocks noGrp="1"/>
          </p:cNvGraphicFramePr>
          <p:nvPr/>
        </p:nvGraphicFramePr>
        <p:xfrm>
          <a:off x="164998" y="2564904"/>
          <a:ext cx="8842470" cy="426720"/>
        </p:xfrm>
        <a:graphic>
          <a:graphicData uri="http://schemas.openxmlformats.org/drawingml/2006/table">
            <a:tbl>
              <a:tblPr firstRow="1" bandRow="1">
                <a:tableStyleId>{5C22544A-7EE6-4342-B048-85BDC9FD1C3A}</a:tableStyleId>
              </a:tblPr>
              <a:tblGrid>
                <a:gridCol w="1473745"/>
                <a:gridCol w="1473745"/>
                <a:gridCol w="1473745"/>
                <a:gridCol w="1473745"/>
                <a:gridCol w="1473745"/>
                <a:gridCol w="1473745"/>
              </a:tblGrid>
              <a:tr h="370840">
                <a:tc>
                  <a:txBody>
                    <a:bodyPr/>
                    <a:lstStyle/>
                    <a:p>
                      <a:r>
                        <a:rPr lang="en-GB" sz="2200" dirty="0" smtClean="0"/>
                        <a:t>Q1</a:t>
                      </a:r>
                      <a:endParaRPr lang="en-GB" sz="2200" dirty="0"/>
                    </a:p>
                  </a:txBody>
                  <a:tcPr/>
                </a:tc>
                <a:tc>
                  <a:txBody>
                    <a:bodyPr/>
                    <a:lstStyle/>
                    <a:p>
                      <a:r>
                        <a:rPr lang="en-GB" sz="2200" dirty="0" smtClean="0"/>
                        <a:t>Q2</a:t>
                      </a:r>
                      <a:endParaRPr lang="en-GB" sz="2200" dirty="0"/>
                    </a:p>
                  </a:txBody>
                  <a:tcPr/>
                </a:tc>
                <a:tc>
                  <a:txBody>
                    <a:bodyPr/>
                    <a:lstStyle/>
                    <a:p>
                      <a:r>
                        <a:rPr lang="en-GB" sz="2200" dirty="0" smtClean="0"/>
                        <a:t>Q3</a:t>
                      </a:r>
                      <a:endParaRPr lang="en-GB" sz="2200" dirty="0"/>
                    </a:p>
                  </a:txBody>
                  <a:tcPr/>
                </a:tc>
                <a:tc>
                  <a:txBody>
                    <a:bodyPr/>
                    <a:lstStyle/>
                    <a:p>
                      <a:r>
                        <a:rPr lang="en-GB" sz="2200" dirty="0" smtClean="0"/>
                        <a:t>Q4</a:t>
                      </a:r>
                      <a:endParaRPr lang="en-GB" sz="2200" dirty="0"/>
                    </a:p>
                  </a:txBody>
                  <a:tcPr/>
                </a:tc>
                <a:tc>
                  <a:txBody>
                    <a:bodyPr/>
                    <a:lstStyle/>
                    <a:p>
                      <a:r>
                        <a:rPr lang="en-GB" sz="2200" dirty="0" smtClean="0"/>
                        <a:t>Q1</a:t>
                      </a:r>
                      <a:endParaRPr lang="en-GB" sz="2200" dirty="0"/>
                    </a:p>
                  </a:txBody>
                  <a:tcPr/>
                </a:tc>
                <a:tc>
                  <a:txBody>
                    <a:bodyPr/>
                    <a:lstStyle/>
                    <a:p>
                      <a:r>
                        <a:rPr lang="en-GB" sz="2200" dirty="0" smtClean="0"/>
                        <a:t>Q2</a:t>
                      </a:r>
                      <a:endParaRPr lang="en-GB" sz="2200" dirty="0"/>
                    </a:p>
                  </a:txBody>
                  <a:tcPr/>
                </a:tc>
              </a:tr>
            </a:tbl>
          </a:graphicData>
        </a:graphic>
      </p:graphicFrame>
      <p:graphicFrame>
        <p:nvGraphicFramePr>
          <p:cNvPr id="70" name="Diagram 69"/>
          <p:cNvGraphicFramePr/>
          <p:nvPr/>
        </p:nvGraphicFramePr>
        <p:xfrm>
          <a:off x="179512" y="2276872"/>
          <a:ext cx="896448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ular Callout 5"/>
          <p:cNvSpPr/>
          <p:nvPr/>
        </p:nvSpPr>
        <p:spPr>
          <a:xfrm>
            <a:off x="121220" y="188640"/>
            <a:ext cx="1570460" cy="792088"/>
          </a:xfrm>
          <a:prstGeom prst="wedgeRectCallout">
            <a:avLst>
              <a:gd name="adj1" fmla="val -23888"/>
              <a:gd name="adj2" fmla="val 76294"/>
            </a:avLst>
          </a:prstGeom>
          <a:solidFill>
            <a:schemeClr val="bg1"/>
          </a:solidFill>
          <a:ln w="6350">
            <a:solidFill>
              <a:srgbClr val="00206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Prototype</a:t>
            </a:r>
          </a:p>
          <a:p>
            <a:pPr algn="ctr"/>
            <a:r>
              <a:rPr lang="en-GB" b="1" dirty="0" smtClean="0">
                <a:solidFill>
                  <a:schemeClr val="tx1"/>
                </a:solidFill>
              </a:rPr>
              <a:t>Usability Tests</a:t>
            </a:r>
          </a:p>
          <a:p>
            <a:r>
              <a:rPr lang="en-GB" dirty="0" smtClean="0">
                <a:solidFill>
                  <a:schemeClr val="tx1"/>
                </a:solidFill>
              </a:rPr>
              <a:t>Dec 2008</a:t>
            </a:r>
            <a:endParaRPr lang="en-GB" dirty="0">
              <a:solidFill>
                <a:schemeClr val="tx1"/>
              </a:solidFill>
            </a:endParaRPr>
          </a:p>
        </p:txBody>
      </p:sp>
      <p:sp>
        <p:nvSpPr>
          <p:cNvPr id="26" name="Rectangular Callout 25"/>
          <p:cNvSpPr/>
          <p:nvPr/>
        </p:nvSpPr>
        <p:spPr>
          <a:xfrm>
            <a:off x="1072074" y="1189000"/>
            <a:ext cx="1224136" cy="655824"/>
          </a:xfrm>
          <a:prstGeom prst="wedgeRectCallout">
            <a:avLst>
              <a:gd name="adj1" fmla="val -20960"/>
              <a:gd name="adj2" fmla="val 62759"/>
            </a:avLst>
          </a:prstGeom>
          <a:solidFill>
            <a:schemeClr val="bg1"/>
          </a:solidFill>
          <a:ln w="6350">
            <a:solidFill>
              <a:srgbClr val="00206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Start Prep</a:t>
            </a:r>
            <a:br>
              <a:rPr lang="en-GB" b="1" dirty="0" smtClean="0">
                <a:solidFill>
                  <a:schemeClr val="tx1"/>
                </a:solidFill>
              </a:rPr>
            </a:br>
            <a:r>
              <a:rPr lang="en-GB" dirty="0" smtClean="0">
                <a:solidFill>
                  <a:schemeClr val="tx1"/>
                </a:solidFill>
              </a:rPr>
              <a:t>Mar 2009</a:t>
            </a:r>
            <a:endParaRPr lang="en-GB" dirty="0">
              <a:solidFill>
                <a:schemeClr val="tx1"/>
              </a:solidFill>
            </a:endParaRPr>
          </a:p>
        </p:txBody>
      </p:sp>
      <p:sp>
        <p:nvSpPr>
          <p:cNvPr id="28" name="Rectangular Callout 27"/>
          <p:cNvSpPr/>
          <p:nvPr/>
        </p:nvSpPr>
        <p:spPr>
          <a:xfrm>
            <a:off x="1518636" y="4077072"/>
            <a:ext cx="2448272" cy="1191837"/>
          </a:xfrm>
          <a:prstGeom prst="wedgeRectCallout">
            <a:avLst>
              <a:gd name="adj1" fmla="val 19946"/>
              <a:gd name="adj2" fmla="val -68764"/>
            </a:avLst>
          </a:prstGeom>
          <a:solidFill>
            <a:schemeClr val="bg1"/>
          </a:solidFill>
          <a:ln w="6350">
            <a:solidFill>
              <a:srgbClr val="00206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Technical Investigations</a:t>
            </a:r>
          </a:p>
          <a:p>
            <a:r>
              <a:rPr lang="en-GB" b="1" dirty="0" smtClean="0">
                <a:solidFill>
                  <a:schemeClr val="tx1"/>
                </a:solidFill>
              </a:rPr>
              <a:t>Initial UI Design</a:t>
            </a:r>
          </a:p>
          <a:p>
            <a:r>
              <a:rPr lang="en-GB" b="1" dirty="0" smtClean="0">
                <a:solidFill>
                  <a:schemeClr val="tx1"/>
                </a:solidFill>
              </a:rPr>
              <a:t>Backlog Preparation</a:t>
            </a:r>
          </a:p>
          <a:p>
            <a:r>
              <a:rPr lang="en-GB" dirty="0" smtClean="0">
                <a:solidFill>
                  <a:schemeClr val="tx1"/>
                </a:solidFill>
              </a:rPr>
              <a:t>June – August</a:t>
            </a:r>
            <a:endParaRPr lang="en-GB" dirty="0">
              <a:solidFill>
                <a:schemeClr val="tx1"/>
              </a:solidFill>
            </a:endParaRPr>
          </a:p>
        </p:txBody>
      </p:sp>
      <p:sp>
        <p:nvSpPr>
          <p:cNvPr id="30" name="Rectangular Callout 29"/>
          <p:cNvSpPr/>
          <p:nvPr/>
        </p:nvSpPr>
        <p:spPr>
          <a:xfrm>
            <a:off x="3765398" y="1205699"/>
            <a:ext cx="1080120" cy="567117"/>
          </a:xfrm>
          <a:prstGeom prst="wedgeRectCallout">
            <a:avLst>
              <a:gd name="adj1" fmla="val -21698"/>
              <a:gd name="adj2" fmla="val 76294"/>
            </a:avLst>
          </a:prstGeom>
          <a:solidFill>
            <a:schemeClr val="bg1"/>
          </a:solidFill>
          <a:ln w="6350">
            <a:solidFill>
              <a:srgbClr val="00206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Sprint 1</a:t>
            </a:r>
          </a:p>
          <a:p>
            <a:r>
              <a:rPr lang="en-GB" dirty="0" smtClean="0">
                <a:solidFill>
                  <a:schemeClr val="tx1"/>
                </a:solidFill>
              </a:rPr>
              <a:t>21 Aug</a:t>
            </a:r>
            <a:endParaRPr lang="en-GB" dirty="0">
              <a:solidFill>
                <a:schemeClr val="tx1"/>
              </a:solidFill>
            </a:endParaRPr>
          </a:p>
        </p:txBody>
      </p:sp>
      <p:sp>
        <p:nvSpPr>
          <p:cNvPr id="32" name="Rectangular Callout 31"/>
          <p:cNvSpPr/>
          <p:nvPr/>
        </p:nvSpPr>
        <p:spPr>
          <a:xfrm>
            <a:off x="7661291" y="1179928"/>
            <a:ext cx="1224136" cy="583943"/>
          </a:xfrm>
          <a:prstGeom prst="wedgeRectCallout">
            <a:avLst>
              <a:gd name="adj1" fmla="val 21615"/>
              <a:gd name="adj2" fmla="val 95638"/>
            </a:avLst>
          </a:prstGeom>
          <a:solidFill>
            <a:schemeClr val="bg1"/>
          </a:solidFill>
          <a:ln w="6350">
            <a:solidFill>
              <a:srgbClr val="00206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v1 Release</a:t>
            </a:r>
          </a:p>
          <a:p>
            <a:r>
              <a:rPr lang="en-GB" dirty="0" smtClean="0">
                <a:solidFill>
                  <a:schemeClr val="tx1"/>
                </a:solidFill>
              </a:rPr>
              <a:t>30 Jun</a:t>
            </a:r>
            <a:endParaRPr lang="en-GB" dirty="0">
              <a:solidFill>
                <a:schemeClr val="tx1"/>
              </a:solidFill>
            </a:endParaRPr>
          </a:p>
        </p:txBody>
      </p:sp>
      <p:graphicFrame>
        <p:nvGraphicFramePr>
          <p:cNvPr id="73" name="Table 72"/>
          <p:cNvGraphicFramePr>
            <a:graphicFrameLocks noGrp="1"/>
          </p:cNvGraphicFramePr>
          <p:nvPr/>
        </p:nvGraphicFramePr>
        <p:xfrm>
          <a:off x="164998" y="2924944"/>
          <a:ext cx="8842482" cy="288032"/>
        </p:xfrm>
        <a:graphic>
          <a:graphicData uri="http://schemas.openxmlformats.org/drawingml/2006/table">
            <a:tbl>
              <a:tblPr firstRow="1" bandRow="1">
                <a:tableStyleId>{5C22544A-7EE6-4342-B048-85BDC9FD1C3A}</a:tableStyleId>
              </a:tblPr>
              <a:tblGrid>
                <a:gridCol w="491249"/>
                <a:gridCol w="491249"/>
                <a:gridCol w="491249"/>
                <a:gridCol w="491249"/>
                <a:gridCol w="491249"/>
                <a:gridCol w="491249"/>
                <a:gridCol w="491249"/>
                <a:gridCol w="491249"/>
                <a:gridCol w="491249"/>
                <a:gridCol w="491249"/>
                <a:gridCol w="491249"/>
                <a:gridCol w="491249"/>
                <a:gridCol w="491249"/>
                <a:gridCol w="491249"/>
                <a:gridCol w="491249"/>
                <a:gridCol w="491249"/>
                <a:gridCol w="491249"/>
                <a:gridCol w="491249"/>
              </a:tblGrid>
              <a:tr h="288032">
                <a:tc>
                  <a:txBody>
                    <a:bodyPr/>
                    <a:lstStyle/>
                    <a:p>
                      <a:r>
                        <a:rPr lang="en-GB" sz="1200" dirty="0" smtClean="0"/>
                        <a:t>Jan</a:t>
                      </a:r>
                      <a:endParaRPr lang="en-GB" sz="1200" dirty="0"/>
                    </a:p>
                  </a:txBody>
                  <a:tcPr/>
                </a:tc>
                <a:tc>
                  <a:txBody>
                    <a:bodyPr/>
                    <a:lstStyle/>
                    <a:p>
                      <a:r>
                        <a:rPr lang="en-GB" sz="1200" dirty="0" smtClean="0"/>
                        <a:t>Feb</a:t>
                      </a:r>
                      <a:endParaRPr lang="en-GB" sz="1200" dirty="0"/>
                    </a:p>
                  </a:txBody>
                  <a:tcPr/>
                </a:tc>
                <a:tc>
                  <a:txBody>
                    <a:bodyPr/>
                    <a:lstStyle/>
                    <a:p>
                      <a:r>
                        <a:rPr lang="en-GB" sz="1200" dirty="0" smtClean="0"/>
                        <a:t>Mar</a:t>
                      </a:r>
                      <a:endParaRPr lang="en-GB" sz="1200" dirty="0"/>
                    </a:p>
                  </a:txBody>
                  <a:tcPr/>
                </a:tc>
                <a:tc>
                  <a:txBody>
                    <a:bodyPr/>
                    <a:lstStyle/>
                    <a:p>
                      <a:r>
                        <a:rPr lang="en-GB" sz="1200" dirty="0" smtClean="0"/>
                        <a:t>Apr</a:t>
                      </a:r>
                      <a:endParaRPr lang="en-GB" sz="1200" dirty="0"/>
                    </a:p>
                  </a:txBody>
                  <a:tcPr/>
                </a:tc>
                <a:tc>
                  <a:txBody>
                    <a:bodyPr/>
                    <a:lstStyle/>
                    <a:p>
                      <a:r>
                        <a:rPr lang="en-GB" sz="1200" dirty="0" smtClean="0"/>
                        <a:t>May</a:t>
                      </a:r>
                      <a:endParaRPr lang="en-GB" sz="1200" dirty="0"/>
                    </a:p>
                  </a:txBody>
                  <a:tcPr/>
                </a:tc>
                <a:tc>
                  <a:txBody>
                    <a:bodyPr/>
                    <a:lstStyle/>
                    <a:p>
                      <a:r>
                        <a:rPr lang="en-GB" sz="1200" dirty="0" smtClean="0"/>
                        <a:t>Jun</a:t>
                      </a:r>
                      <a:endParaRPr lang="en-GB" sz="1200" dirty="0"/>
                    </a:p>
                  </a:txBody>
                  <a:tcPr/>
                </a:tc>
                <a:tc>
                  <a:txBody>
                    <a:bodyPr/>
                    <a:lstStyle/>
                    <a:p>
                      <a:r>
                        <a:rPr lang="en-GB" sz="1200" dirty="0" smtClean="0"/>
                        <a:t>Jul</a:t>
                      </a:r>
                      <a:endParaRPr lang="en-GB" sz="1200" dirty="0"/>
                    </a:p>
                  </a:txBody>
                  <a:tcPr/>
                </a:tc>
                <a:tc>
                  <a:txBody>
                    <a:bodyPr/>
                    <a:lstStyle/>
                    <a:p>
                      <a:r>
                        <a:rPr lang="en-GB" sz="1200" dirty="0" smtClean="0"/>
                        <a:t>Aug</a:t>
                      </a:r>
                      <a:endParaRPr lang="en-GB" sz="1200" dirty="0"/>
                    </a:p>
                  </a:txBody>
                  <a:tcPr/>
                </a:tc>
                <a:tc>
                  <a:txBody>
                    <a:bodyPr/>
                    <a:lstStyle/>
                    <a:p>
                      <a:r>
                        <a:rPr lang="en-GB" sz="1200" dirty="0" smtClean="0"/>
                        <a:t>Sept</a:t>
                      </a:r>
                      <a:endParaRPr lang="en-GB" sz="1200" dirty="0"/>
                    </a:p>
                  </a:txBody>
                  <a:tcPr/>
                </a:tc>
                <a:tc>
                  <a:txBody>
                    <a:bodyPr/>
                    <a:lstStyle/>
                    <a:p>
                      <a:r>
                        <a:rPr lang="en-GB" sz="1200" dirty="0" smtClean="0"/>
                        <a:t>Oct</a:t>
                      </a:r>
                      <a:endParaRPr lang="en-GB" sz="1200" dirty="0"/>
                    </a:p>
                  </a:txBody>
                  <a:tcPr/>
                </a:tc>
                <a:tc>
                  <a:txBody>
                    <a:bodyPr/>
                    <a:lstStyle/>
                    <a:p>
                      <a:r>
                        <a:rPr lang="en-GB" sz="1200" dirty="0" smtClean="0"/>
                        <a:t>Nov</a:t>
                      </a:r>
                      <a:endParaRPr lang="en-GB" sz="1200" dirty="0"/>
                    </a:p>
                  </a:txBody>
                  <a:tcPr/>
                </a:tc>
                <a:tc>
                  <a:txBody>
                    <a:bodyPr/>
                    <a:lstStyle/>
                    <a:p>
                      <a:r>
                        <a:rPr lang="en-GB" sz="1200" dirty="0" smtClean="0"/>
                        <a:t>Dec</a:t>
                      </a:r>
                      <a:endParaRPr lang="en-GB" sz="1200" dirty="0"/>
                    </a:p>
                  </a:txBody>
                  <a:tcPr/>
                </a:tc>
                <a:tc>
                  <a:txBody>
                    <a:bodyPr/>
                    <a:lstStyle/>
                    <a:p>
                      <a:r>
                        <a:rPr lang="en-GB" sz="1200" dirty="0" smtClean="0"/>
                        <a:t>Jan</a:t>
                      </a:r>
                      <a:endParaRPr lang="en-GB" sz="1200" dirty="0"/>
                    </a:p>
                  </a:txBody>
                  <a:tcPr/>
                </a:tc>
                <a:tc>
                  <a:txBody>
                    <a:bodyPr/>
                    <a:lstStyle/>
                    <a:p>
                      <a:r>
                        <a:rPr lang="en-GB" sz="1200" dirty="0" smtClean="0"/>
                        <a:t>Feb</a:t>
                      </a:r>
                      <a:endParaRPr lang="en-GB" sz="1200" dirty="0"/>
                    </a:p>
                  </a:txBody>
                  <a:tcPr/>
                </a:tc>
                <a:tc>
                  <a:txBody>
                    <a:bodyPr/>
                    <a:lstStyle/>
                    <a:p>
                      <a:r>
                        <a:rPr lang="en-GB" sz="1200" dirty="0" smtClean="0"/>
                        <a:t>Mar</a:t>
                      </a:r>
                      <a:endParaRPr lang="en-GB" sz="1200" dirty="0"/>
                    </a:p>
                  </a:txBody>
                  <a:tcPr/>
                </a:tc>
                <a:tc>
                  <a:txBody>
                    <a:bodyPr/>
                    <a:lstStyle/>
                    <a:p>
                      <a:r>
                        <a:rPr lang="en-GB" sz="1200" dirty="0" smtClean="0"/>
                        <a:t>Apr</a:t>
                      </a:r>
                      <a:endParaRPr lang="en-GB" sz="1200" dirty="0"/>
                    </a:p>
                  </a:txBody>
                  <a:tcPr/>
                </a:tc>
                <a:tc>
                  <a:txBody>
                    <a:bodyPr/>
                    <a:lstStyle/>
                    <a:p>
                      <a:r>
                        <a:rPr lang="en-GB" sz="1200" dirty="0" smtClean="0"/>
                        <a:t>May</a:t>
                      </a:r>
                      <a:endParaRPr lang="en-GB" sz="1200" dirty="0"/>
                    </a:p>
                  </a:txBody>
                  <a:tcPr/>
                </a:tc>
                <a:tc>
                  <a:txBody>
                    <a:bodyPr/>
                    <a:lstStyle/>
                    <a:p>
                      <a:r>
                        <a:rPr lang="en-GB" sz="1200" dirty="0" smtClean="0"/>
                        <a:t>Jun</a:t>
                      </a:r>
                      <a:endParaRPr lang="en-GB" sz="1200" dirty="0"/>
                    </a:p>
                  </a:txBody>
                  <a:tcPr/>
                </a:tc>
              </a:tr>
            </a:tbl>
          </a:graphicData>
        </a:graphic>
      </p:graphicFrame>
      <p:cxnSp>
        <p:nvCxnSpPr>
          <p:cNvPr id="79" name="Straight Connector 78"/>
          <p:cNvCxnSpPr>
            <a:stCxn id="6" idx="4"/>
          </p:cNvCxnSpPr>
          <p:nvPr/>
        </p:nvCxnSpPr>
        <p:spPr>
          <a:xfrm rot="5400000">
            <a:off x="-253679" y="1563904"/>
            <a:ext cx="1159882" cy="4100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6" idx="4"/>
          </p:cNvCxnSpPr>
          <p:nvPr/>
        </p:nvCxnSpPr>
        <p:spPr>
          <a:xfrm rot="5400000">
            <a:off x="1133409" y="2198741"/>
            <a:ext cx="564395" cy="2391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0" idx="4"/>
          </p:cNvCxnSpPr>
          <p:nvPr/>
        </p:nvCxnSpPr>
        <p:spPr>
          <a:xfrm rot="5400000">
            <a:off x="3844315" y="2131049"/>
            <a:ext cx="435895" cy="1766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32" idx="4"/>
          </p:cNvCxnSpPr>
          <p:nvPr/>
        </p:nvCxnSpPr>
        <p:spPr>
          <a:xfrm flipH="1" flipV="1">
            <a:off x="8537956" y="2030371"/>
            <a:ext cx="282519" cy="31851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51" name="Rectangular Callout 150"/>
          <p:cNvSpPr/>
          <p:nvPr/>
        </p:nvSpPr>
        <p:spPr>
          <a:xfrm>
            <a:off x="5004048" y="1205698"/>
            <a:ext cx="1440160" cy="558173"/>
          </a:xfrm>
          <a:prstGeom prst="wedgeRectCallout">
            <a:avLst>
              <a:gd name="adj1" fmla="val -21698"/>
              <a:gd name="adj2" fmla="val 76294"/>
            </a:avLst>
          </a:prstGeom>
          <a:solidFill>
            <a:schemeClr val="bg1"/>
          </a:solidFill>
          <a:ln w="6350">
            <a:solidFill>
              <a:srgbClr val="00206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Usability Test</a:t>
            </a:r>
          </a:p>
          <a:p>
            <a:r>
              <a:rPr lang="en-GB" dirty="0" smtClean="0">
                <a:solidFill>
                  <a:schemeClr val="tx1"/>
                </a:solidFill>
              </a:rPr>
              <a:t>13 Nov</a:t>
            </a:r>
            <a:endParaRPr lang="en-GB" dirty="0">
              <a:solidFill>
                <a:schemeClr val="tx1"/>
              </a:solidFill>
            </a:endParaRPr>
          </a:p>
        </p:txBody>
      </p:sp>
      <p:cxnSp>
        <p:nvCxnSpPr>
          <p:cNvPr id="152" name="Straight Connector 151"/>
          <p:cNvCxnSpPr>
            <a:stCxn id="151" idx="4"/>
          </p:cNvCxnSpPr>
          <p:nvPr/>
        </p:nvCxnSpPr>
        <p:spPr>
          <a:xfrm rot="5400000">
            <a:off x="5132743" y="2069984"/>
            <a:ext cx="438247" cy="11955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Right Brace 42"/>
          <p:cNvSpPr/>
          <p:nvPr/>
        </p:nvSpPr>
        <p:spPr>
          <a:xfrm rot="5400000" flipV="1">
            <a:off x="7236296" y="2420888"/>
            <a:ext cx="720080" cy="2304256"/>
          </a:xfrm>
          <a:prstGeom prst="rightBrace">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Rectangular Callout 35"/>
          <p:cNvSpPr/>
          <p:nvPr/>
        </p:nvSpPr>
        <p:spPr>
          <a:xfrm>
            <a:off x="5724128" y="4077072"/>
            <a:ext cx="2520280" cy="1224136"/>
          </a:xfrm>
          <a:prstGeom prst="wedgeRectCallout">
            <a:avLst>
              <a:gd name="adj1" fmla="val 20607"/>
              <a:gd name="adj2" fmla="val -69049"/>
            </a:avLst>
          </a:prstGeom>
          <a:solidFill>
            <a:schemeClr val="bg1"/>
          </a:solidFill>
          <a:ln w="6350">
            <a:solidFill>
              <a:srgbClr val="00206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6 EA Releases</a:t>
            </a:r>
          </a:p>
          <a:p>
            <a:r>
              <a:rPr lang="en-GB" b="1" dirty="0" smtClean="0">
                <a:solidFill>
                  <a:schemeClr val="tx1"/>
                </a:solidFill>
              </a:rPr>
              <a:t>2 Beta Releases</a:t>
            </a:r>
          </a:p>
          <a:p>
            <a:r>
              <a:rPr lang="en-GB" b="1" dirty="0" smtClean="0">
                <a:solidFill>
                  <a:schemeClr val="tx1"/>
                </a:solidFill>
              </a:rPr>
              <a:t>1 Release Candidate</a:t>
            </a:r>
            <a:br>
              <a:rPr lang="en-GB" b="1" dirty="0" smtClean="0">
                <a:solidFill>
                  <a:schemeClr val="tx1"/>
                </a:solidFill>
              </a:rPr>
            </a:br>
            <a:r>
              <a:rPr lang="en-GB" dirty="0" smtClean="0">
                <a:solidFill>
                  <a:schemeClr val="tx1"/>
                </a:solidFill>
              </a:rPr>
              <a:t>(average every 3 weeks)</a:t>
            </a:r>
            <a:endParaRPr lang="en-GB" dirty="0">
              <a:solidFill>
                <a:schemeClr val="tx1"/>
              </a:solidFill>
            </a:endParaRPr>
          </a:p>
        </p:txBody>
      </p:sp>
    </p:spTree>
    <p:extLst>
      <p:ext uri="{BB962C8B-B14F-4D97-AF65-F5344CB8AC3E}">
        <p14:creationId xmlns:p14="http://schemas.microsoft.com/office/powerpoint/2010/main" val="405878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Mechanisms for User Feedback</a:t>
            </a:r>
            <a:endParaRPr lang="en-GB" dirty="0"/>
          </a:p>
        </p:txBody>
      </p:sp>
      <p:sp>
        <p:nvSpPr>
          <p:cNvPr id="3" name="Content Placeholder 2"/>
          <p:cNvSpPr>
            <a:spLocks noGrp="1"/>
          </p:cNvSpPr>
          <p:nvPr>
            <p:ph idx="1"/>
          </p:nvPr>
        </p:nvSpPr>
        <p:spPr/>
        <p:txBody>
          <a:bodyPr>
            <a:normAutofit/>
          </a:bodyPr>
          <a:lstStyle/>
          <a:p>
            <a:r>
              <a:rPr lang="en-GB" dirty="0" smtClean="0"/>
              <a:t>Usability Tests</a:t>
            </a:r>
            <a:br>
              <a:rPr lang="en-GB" dirty="0" smtClean="0"/>
            </a:br>
            <a:endParaRPr lang="en-GB" dirty="0" smtClean="0"/>
          </a:p>
          <a:p>
            <a:r>
              <a:rPr lang="en-GB" dirty="0" smtClean="0"/>
              <a:t>UserVoice</a:t>
            </a:r>
            <a:br>
              <a:rPr lang="en-GB" dirty="0" smtClean="0"/>
            </a:br>
            <a:endParaRPr lang="en-GB" dirty="0" smtClean="0"/>
          </a:p>
          <a:p>
            <a:r>
              <a:rPr lang="en-GB" dirty="0" err="1" smtClean="0"/>
              <a:t>SmartAssembly</a:t>
            </a:r>
            <a:r>
              <a:rPr lang="en-GB" dirty="0" smtClean="0"/>
              <a:t/>
            </a:r>
            <a:br>
              <a:rPr lang="en-GB" dirty="0" smtClean="0"/>
            </a:br>
            <a:endParaRPr lang="en-GB" dirty="0" smtClean="0"/>
          </a:p>
          <a:p>
            <a:r>
              <a:rPr lang="en-GB" dirty="0" smtClean="0"/>
              <a:t>Product Support Team/Forum</a:t>
            </a:r>
          </a:p>
          <a:p>
            <a:pPr marL="457200" lvl="1" indent="0">
              <a:buNone/>
            </a:pPr>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4644008" y="1412776"/>
            <a:ext cx="4214813" cy="405050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44008" y="1268760"/>
            <a:ext cx="4086225" cy="4495800"/>
          </a:xfrm>
          <a:prstGeom prst="rect">
            <a:avLst/>
          </a:prstGeom>
          <a:noFill/>
          <a:ln w="9525">
            <a:noFill/>
            <a:miter lim="800000"/>
            <a:headEnd/>
            <a:tailEnd/>
          </a:ln>
        </p:spPr>
      </p:pic>
    </p:spTree>
    <p:extLst>
      <p:ext uri="{BB962C8B-B14F-4D97-AF65-F5344CB8AC3E}">
        <p14:creationId xmlns:p14="http://schemas.microsoft.com/office/powerpoint/2010/main" val="251158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E5E9A83B435D43A4A4BAAC39172A4E" ma:contentTypeVersion="0" ma:contentTypeDescription="Create a new document." ma:contentTypeScope="" ma:versionID="9feae45c75a694fc0a77a5391dcfd656">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FD0725-900C-41A4-8349-36C5FCC90F31}">
  <ds:schemaRefs>
    <ds:schemaRef ds:uri="http://schemas.microsoft.com/office/2006/metadata/properties"/>
  </ds:schemaRefs>
</ds:datastoreItem>
</file>

<file path=customXml/itemProps2.xml><?xml version="1.0" encoding="utf-8"?>
<ds:datastoreItem xmlns:ds="http://schemas.openxmlformats.org/officeDocument/2006/customXml" ds:itemID="{A0C4B4B8-B166-4D6F-B80C-EEB540F095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893571D-E8B3-41AA-B10E-97AAA24773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8309</TotalTime>
  <Words>2393</Words>
  <Application>Microsoft Office PowerPoint</Application>
  <PresentationFormat>On-screen Show (4:3)</PresentationFormat>
  <Paragraphs>436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Creating a Brand New Project  using Scrum and Agile Techniques</vt:lpstr>
      <vt:lpstr>Overview</vt:lpstr>
      <vt:lpstr>Background</vt:lpstr>
      <vt:lpstr>SQL Source Control</vt:lpstr>
      <vt:lpstr>Guiding Principles</vt:lpstr>
      <vt:lpstr>Incremental Development  + User Feedback    = Better Product!</vt:lpstr>
      <vt:lpstr>User Feedback is Critical</vt:lpstr>
      <vt:lpstr>PowerPoint Presentation</vt:lpstr>
      <vt:lpstr>Mechanisms for User Feedback</vt:lpstr>
      <vt:lpstr>Incremental Development</vt:lpstr>
      <vt:lpstr>Advantages of Small Stories</vt:lpstr>
      <vt:lpstr>“Add database to source control” Story</vt:lpstr>
      <vt:lpstr>‘Add database…’ stories</vt:lpstr>
      <vt:lpstr>Sprint 2</vt:lpstr>
      <vt:lpstr>Sprint 8</vt:lpstr>
      <vt:lpstr>Sprint 10</vt:lpstr>
      <vt:lpstr>PowerPoint Presentation</vt:lpstr>
      <vt:lpstr>PowerPoint Presentation</vt:lpstr>
      <vt:lpstr>Did we do the right thing?</vt:lpstr>
      <vt:lpstr>If you want frequent releases: Automate Focus on your Backlog </vt:lpstr>
      <vt:lpstr>Our Testing Challenge</vt:lpstr>
      <vt:lpstr>Our Solution</vt:lpstr>
      <vt:lpstr>Automated GUI Tests</vt:lpstr>
      <vt:lpstr>Results</vt:lpstr>
      <vt:lpstr>Focus on your Backlog</vt:lpstr>
      <vt:lpstr>The Product Backlog</vt:lpstr>
      <vt:lpstr>Up Front Preparation</vt:lpstr>
      <vt:lpstr>Can you release it sooner?</vt:lpstr>
      <vt:lpstr>How we knew we had a problem</vt:lpstr>
      <vt:lpstr>Reducing the backlog size</vt:lpstr>
      <vt:lpstr>What Happened?</vt:lpstr>
      <vt:lpstr>Good Estimation Means  Better Decisions</vt:lpstr>
      <vt:lpstr>What We Did</vt:lpstr>
      <vt:lpstr>Spikes</vt:lpstr>
      <vt:lpstr>It Worked!</vt:lpstr>
      <vt:lpstr>PowerPoint Presentation</vt:lpstr>
      <vt:lpstr>Good Estimation Helps</vt:lpstr>
      <vt:lpstr>Conclusions</vt:lpstr>
      <vt:lpstr>Conclusions</vt:lpstr>
    </vt:vector>
  </TitlesOfParts>
  <Company>Red-Gate Software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brand new project using scrum and agile techniques</dc:title>
  <dc:creator>Mark Wightman</dc:creator>
  <cp:lastModifiedBy>Matthew Turner</cp:lastModifiedBy>
  <cp:revision>114</cp:revision>
  <cp:lastPrinted>2010-10-11T16:16:14Z</cp:lastPrinted>
  <dcterms:created xsi:type="dcterms:W3CDTF">2010-10-04T16:40:54Z</dcterms:created>
  <dcterms:modified xsi:type="dcterms:W3CDTF">2011-04-18T13:14:01Z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0x01010096E5E9A83B435D43A4A4BAAC39172A4E</vt:lpwstr>
  </property>
</Properties>
</file>